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02" r:id="rId5"/>
    <p:sldMasterId id="2147483697" r:id="rId6"/>
  </p:sldMasterIdLst>
  <p:notesMasterIdLst>
    <p:notesMasterId r:id="rId41"/>
  </p:notesMasterIdLst>
  <p:handoutMasterIdLst>
    <p:handoutMasterId r:id="rId42"/>
  </p:handoutMasterIdLst>
  <p:sldIdLst>
    <p:sldId id="467" r:id="rId7"/>
    <p:sldId id="950" r:id="rId8"/>
    <p:sldId id="960" r:id="rId9"/>
    <p:sldId id="974" r:id="rId10"/>
    <p:sldId id="980" r:id="rId11"/>
    <p:sldId id="967" r:id="rId12"/>
    <p:sldId id="971" r:id="rId13"/>
    <p:sldId id="977" r:id="rId14"/>
    <p:sldId id="982" r:id="rId15"/>
    <p:sldId id="985" r:id="rId16"/>
    <p:sldId id="987" r:id="rId17"/>
    <p:sldId id="981" r:id="rId18"/>
    <p:sldId id="1006" r:id="rId19"/>
    <p:sldId id="983" r:id="rId20"/>
    <p:sldId id="984" r:id="rId21"/>
    <p:sldId id="1012" r:id="rId22"/>
    <p:sldId id="988" r:id="rId23"/>
    <p:sldId id="994" r:id="rId24"/>
    <p:sldId id="990" r:id="rId25"/>
    <p:sldId id="1013" r:id="rId26"/>
    <p:sldId id="1014" r:id="rId27"/>
    <p:sldId id="1011" r:id="rId28"/>
    <p:sldId id="991" r:id="rId29"/>
    <p:sldId id="998" r:id="rId30"/>
    <p:sldId id="999" r:id="rId31"/>
    <p:sldId id="1004" r:id="rId32"/>
    <p:sldId id="1007" r:id="rId33"/>
    <p:sldId id="1008" r:id="rId34"/>
    <p:sldId id="1009" r:id="rId35"/>
    <p:sldId id="1010" r:id="rId36"/>
    <p:sldId id="1002" r:id="rId37"/>
    <p:sldId id="1003" r:id="rId38"/>
    <p:sldId id="970" r:id="rId39"/>
    <p:sldId id="9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B6114D"/>
    <a:srgbClr val="FF7C80"/>
    <a:srgbClr val="C6026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C2882-ABC0-2DF3-1DA9-32D708743A26}" v="953" dt="2023-12-12T22:44:03.342"/>
    <p1510:client id="{10B5A45D-44D9-1E9A-08B4-3B8A9CEAF1B5}" v="33" dt="2023-12-13T04:24:21.949"/>
    <p1510:client id="{120E65CF-A53D-E5DE-49C8-7775483D5B5E}" v="6" dt="2023-12-11T19:22:42.734"/>
    <p1510:client id="{431F5303-B061-E3FF-B195-5794FD56BF2F}" v="6" dt="2023-12-13T02:34:26.206"/>
    <p1510:client id="{84F583C1-AA82-72E6-7327-5C4470DCB945}" v="71" dt="2023-12-11T20:05:36.540"/>
    <p1510:client id="{A21F096A-B7B0-8A11-7A7F-5C4B3BD3C0E4}" v="56" dt="2023-12-12T08:20:10.608"/>
    <p1510:client id="{C3F72475-80CE-1AEF-1F20-A79A2D45640F}" v="237" dt="2023-12-11T18:31:10.159"/>
    <p1510:client id="{E09A1630-E5BD-88FF-01E9-E441CD55C0AC}" v="78" dt="2023-12-11T13:50:05.773"/>
    <p1510:client id="{E5D157EC-D2E8-A847-A60A-713D3094482E}" v="475" dt="2023-12-12T09:24:27.243"/>
    <p1510:client id="{E630D5BC-E58D-B3CC-A459-59EB6E2867A0}" v="484" dt="2023-12-11T16:20:52.680"/>
    <p1510:client id="{FC07B930-7F57-BEC7-C630-AD35042C8875}" v="17" dt="2023-12-13T04:00:58.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FDB985-8404-473A-A297-1E33D8BC29AD}" type="datetimeFigureOut">
              <a:rPr lang="en-US" smtClean="0"/>
              <a:pPr/>
              <a:t>12/18/2023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2B8ED-2479-4BFE-A0EA-F4DF447902E2}" type="slidenum">
              <a:rPr lang="en-US" smtClean="0"/>
              <a:pPr/>
              <a:t>‹#›</a:t>
            </a:fld>
            <a:endParaRPr lang="en-US"/>
          </a:p>
        </p:txBody>
      </p:sp>
    </p:spTree>
    <p:extLst>
      <p:ext uri="{BB962C8B-B14F-4D97-AF65-F5344CB8AC3E}">
        <p14:creationId xmlns:p14="http://schemas.microsoft.com/office/powerpoint/2010/main" val="2869978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5CDB-4198-450F-B6D3-048A14B96D4C}" type="datetimeFigureOut">
              <a:rPr lang="en-IN" smtClean="0"/>
              <a:pPr/>
              <a:t>18-12-2023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4008-3433-43AD-8483-BD8A804A264A}" type="slidenum">
              <a:rPr lang="en-IN" smtClean="0"/>
              <a:pPr/>
              <a:t>‹#›</a:t>
            </a:fld>
            <a:endParaRPr lang="en-IN"/>
          </a:p>
        </p:txBody>
      </p:sp>
    </p:spTree>
    <p:extLst>
      <p:ext uri="{BB962C8B-B14F-4D97-AF65-F5344CB8AC3E}">
        <p14:creationId xmlns:p14="http://schemas.microsoft.com/office/powerpoint/2010/main" val="387273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82340" y="3911285"/>
            <a:ext cx="9144000" cy="1277937"/>
          </a:xfrm>
        </p:spPr>
        <p:txBody>
          <a:bodyPr anchor="b"/>
          <a:lstStyle>
            <a:lvl1pPr algn="l">
              <a:defRPr sz="6000">
                <a:solidFill>
                  <a:schemeClr val="bg1"/>
                </a:solidFill>
                <a:latin typeface="Garamond" panose="02020404030301010803" pitchFamily="18" charset="0"/>
              </a:defRPr>
            </a:lvl1pPr>
          </a:lstStyle>
          <a:p>
            <a:r>
              <a:rPr lang="en-US"/>
              <a:t>Presentation Name</a:t>
            </a:r>
          </a:p>
        </p:txBody>
      </p:sp>
    </p:spTree>
    <p:extLst>
      <p:ext uri="{BB962C8B-B14F-4D97-AF65-F5344CB8AC3E}">
        <p14:creationId xmlns:p14="http://schemas.microsoft.com/office/powerpoint/2010/main" val="418733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593367"/>
            <a:ext cx="11360800" cy="763600"/>
          </a:xfrm>
          <a:prstGeom prst="rect">
            <a:avLst/>
          </a:prstGeom>
        </p:spPr>
        <p:txBody>
          <a:bodyPr spcFirstLastPara="1" wrap="square" lIns="90000" tIns="46800" rIns="90000" bIns="468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415600" y="1536633"/>
            <a:ext cx="11360800" cy="4555200"/>
          </a:xfrm>
          <a:prstGeom prst="rect">
            <a:avLst/>
          </a:prstGeom>
        </p:spPr>
        <p:txBody>
          <a:bodyPr spcFirstLastPara="1" wrap="square" lIns="90000" tIns="46800" rIns="90000" bIns="46800" anchor="t" anchorCtr="0">
            <a:noAutofit/>
          </a:bodyPr>
          <a:lstStyle>
            <a:lvl1pPr marL="609570" lvl="0" indent="-450510" rtl="0">
              <a:spcBef>
                <a:spcPts val="675"/>
              </a:spcBef>
              <a:spcAft>
                <a:spcPts val="0"/>
              </a:spcAft>
              <a:buSzPts val="1721"/>
              <a:buChar char="⚫"/>
              <a:defRPr/>
            </a:lvl1pPr>
            <a:lvl2pPr marL="1219140" lvl="1" indent="-402569" rtl="0">
              <a:spcBef>
                <a:spcPts val="551"/>
              </a:spcBef>
              <a:spcAft>
                <a:spcPts val="0"/>
              </a:spcAft>
              <a:buSzPts val="1155"/>
              <a:buChar char="⚪"/>
              <a:defRPr/>
            </a:lvl2pPr>
            <a:lvl3pPr marL="1828709" lvl="2" indent="-400029" rtl="0">
              <a:spcBef>
                <a:spcPts val="500"/>
              </a:spcBef>
              <a:spcAft>
                <a:spcPts val="0"/>
              </a:spcAft>
              <a:buSzPts val="1125"/>
              <a:buChar char="⯍"/>
              <a:defRPr/>
            </a:lvl3pPr>
            <a:lvl4pPr marL="2438278" lvl="3" indent="-393681" rtl="0">
              <a:spcBef>
                <a:spcPts val="500"/>
              </a:spcBef>
              <a:spcAft>
                <a:spcPts val="0"/>
              </a:spcAft>
              <a:buSzPts val="1050"/>
              <a:buChar char="🞆"/>
              <a:defRPr/>
            </a:lvl4pPr>
            <a:lvl5pPr marL="3047848" lvl="4" indent="-431779" rtl="0">
              <a:spcBef>
                <a:spcPts val="500"/>
              </a:spcBef>
              <a:spcAft>
                <a:spcPts val="0"/>
              </a:spcAft>
              <a:buSzPts val="1500"/>
              <a:buChar char="•"/>
              <a:defRPr/>
            </a:lvl5pPr>
            <a:lvl6pPr marL="3657418" lvl="5" indent="-431779" rtl="0">
              <a:spcBef>
                <a:spcPts val="500"/>
              </a:spcBef>
              <a:spcAft>
                <a:spcPts val="0"/>
              </a:spcAft>
              <a:buSzPts val="1500"/>
              <a:buChar char="•"/>
              <a:defRPr/>
            </a:lvl6pPr>
            <a:lvl7pPr marL="4266987" lvl="6" indent="-431779" rtl="0">
              <a:spcBef>
                <a:spcPts val="500"/>
              </a:spcBef>
              <a:spcAft>
                <a:spcPts val="0"/>
              </a:spcAft>
              <a:buSzPts val="1500"/>
              <a:buChar char="•"/>
              <a:defRPr/>
            </a:lvl7pPr>
            <a:lvl8pPr marL="4876557" lvl="7" indent="-431779" rtl="0">
              <a:spcBef>
                <a:spcPts val="500"/>
              </a:spcBef>
              <a:spcAft>
                <a:spcPts val="0"/>
              </a:spcAft>
              <a:buSzPts val="1500"/>
              <a:buChar char="•"/>
              <a:defRPr/>
            </a:lvl8pPr>
            <a:lvl9pPr marL="5486126" lvl="8" indent="-431779" rtl="0">
              <a:spcBef>
                <a:spcPts val="500"/>
              </a:spcBef>
              <a:spcAft>
                <a:spcPts val="0"/>
              </a:spcAft>
              <a:buSzPts val="1500"/>
              <a:buChar char="•"/>
              <a:defRPr/>
            </a:lvl9pPr>
          </a:lstStyle>
          <a:p>
            <a:endParaRP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2004823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401C-3D73-9145-9D27-022775352C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8FC3C5-2E28-584B-9E08-C350F0473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3E1AA21-1AC4-EE4A-9EE6-2CF249667C78}"/>
              </a:ext>
            </a:extLst>
          </p:cNvPr>
          <p:cNvSpPr>
            <a:spLocks noGrp="1"/>
          </p:cNvSpPr>
          <p:nvPr>
            <p:ph type="dt" sz="half" idx="10"/>
          </p:nvPr>
        </p:nvSpPr>
        <p:spPr/>
        <p:txBody>
          <a:bodyPr/>
          <a:lstStyle/>
          <a:p>
            <a:fld id="{1FF68D9A-60AF-D041-8208-94719D7FA881}" type="datetimeFigureOut">
              <a:rPr lang="en-US" smtClean="0"/>
              <a:t>12/18/2023</a:t>
            </a:fld>
            <a:endParaRPr lang="en-US"/>
          </a:p>
        </p:txBody>
      </p:sp>
      <p:sp>
        <p:nvSpPr>
          <p:cNvPr id="5" name="Footer Placeholder 4">
            <a:extLst>
              <a:ext uri="{FF2B5EF4-FFF2-40B4-BE49-F238E27FC236}">
                <a16:creationId xmlns:a16="http://schemas.microsoft.com/office/drawing/2014/main" id="{4B026A89-F6F6-594C-B1D8-D2FE52E18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5ABD8-565B-E441-A71D-873F53B630F7}"/>
              </a:ext>
            </a:extLst>
          </p:cNvPr>
          <p:cNvSpPr>
            <a:spLocks noGrp="1"/>
          </p:cNvSpPr>
          <p:nvPr>
            <p:ph type="sldNum" sz="quarter" idx="12"/>
          </p:nvPr>
        </p:nvSpPr>
        <p:spPr/>
        <p:txBody>
          <a:bodyPr/>
          <a:lstStyle/>
          <a:p>
            <a:fld id="{6B218248-39AE-B24D-B571-E8695ACF81F5}" type="slidenum">
              <a:rPr lang="en-US" smtClean="0"/>
              <a:t>‹#›</a:t>
            </a:fld>
            <a:endParaRPr lang="en-US"/>
          </a:p>
        </p:txBody>
      </p:sp>
    </p:spTree>
    <p:extLst>
      <p:ext uri="{BB962C8B-B14F-4D97-AF65-F5344CB8AC3E}">
        <p14:creationId xmlns:p14="http://schemas.microsoft.com/office/powerpoint/2010/main" val="1799165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0515600"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1"/>
            <a:ext cx="10515600" cy="421441"/>
          </a:xfrm>
        </p:spPr>
        <p:txBody>
          <a:bodyPr>
            <a:normAutofit/>
          </a:bodyPr>
          <a:lstStyle>
            <a:lvl1pPr>
              <a:defRPr sz="4000" b="0">
                <a:solidFill>
                  <a:srgbClr val="A4123F"/>
                </a:solidFill>
                <a:latin typeface="Georgia" panose="02040502050405020303" pitchFamily="18" charset="0"/>
              </a:defRPr>
            </a:lvl1pPr>
          </a:lstStyle>
          <a:p>
            <a:r>
              <a:rPr lang="en-US"/>
              <a:t>Click Here To Edit Title</a:t>
            </a:r>
            <a:endParaRPr lang="en-IN"/>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89" y="6186885"/>
            <a:ext cx="12218977" cy="704054"/>
          </a:xfrm>
          <a:prstGeom prst="rect">
            <a:avLst/>
          </a:prstGeom>
        </p:spPr>
      </p:pic>
      <p:pic>
        <p:nvPicPr>
          <p:cNvPr id="9" name="Picture 8">
            <a:extLst>
              <a:ext uri="{FF2B5EF4-FFF2-40B4-BE49-F238E27FC236}">
                <a16:creationId xmlns:a16="http://schemas.microsoft.com/office/drawing/2014/main" id="{0AD13F47-3531-4371-B8DB-59E457D073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41526" y="6284782"/>
            <a:ext cx="2066548" cy="464610"/>
          </a:xfrm>
          <a:prstGeom prst="rect">
            <a:avLst/>
          </a:prstGeom>
        </p:spPr>
      </p:pic>
    </p:spTree>
    <p:extLst>
      <p:ext uri="{BB962C8B-B14F-4D97-AF65-F5344CB8AC3E}">
        <p14:creationId xmlns:p14="http://schemas.microsoft.com/office/powerpoint/2010/main" val="2141748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E6A8-22BE-224B-A61F-8897E3C9786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68AADCE-8FC1-D544-A866-6E78076074E2}"/>
              </a:ext>
            </a:extLst>
          </p:cNvPr>
          <p:cNvSpPr>
            <a:spLocks noGrp="1"/>
          </p:cNvSpPr>
          <p:nvPr>
            <p:ph type="dt" sz="half" idx="10"/>
          </p:nvPr>
        </p:nvSpPr>
        <p:spPr/>
        <p:txBody>
          <a:bodyPr/>
          <a:lstStyle/>
          <a:p>
            <a:fld id="{1FF68D9A-60AF-D041-8208-94719D7FA881}" type="datetimeFigureOut">
              <a:rPr lang="en-US" smtClean="0"/>
              <a:t>12/18/2023</a:t>
            </a:fld>
            <a:endParaRPr lang="en-US"/>
          </a:p>
        </p:txBody>
      </p:sp>
      <p:sp>
        <p:nvSpPr>
          <p:cNvPr id="4" name="Footer Placeholder 3">
            <a:extLst>
              <a:ext uri="{FF2B5EF4-FFF2-40B4-BE49-F238E27FC236}">
                <a16:creationId xmlns:a16="http://schemas.microsoft.com/office/drawing/2014/main" id="{67CC6062-9F19-9249-BC01-E5FD77C1E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F4E8D9-DEED-DE40-9219-E81C090023E4}"/>
              </a:ext>
            </a:extLst>
          </p:cNvPr>
          <p:cNvSpPr>
            <a:spLocks noGrp="1"/>
          </p:cNvSpPr>
          <p:nvPr>
            <p:ph type="sldNum" sz="quarter" idx="12"/>
          </p:nvPr>
        </p:nvSpPr>
        <p:spPr/>
        <p:txBody>
          <a:bodyPr/>
          <a:lstStyle/>
          <a:p>
            <a:fld id="{6B218248-39AE-B24D-B571-E8695ACF81F5}" type="slidenum">
              <a:rPr lang="en-US" smtClean="0"/>
              <a:t>‹#›</a:t>
            </a:fld>
            <a:endParaRPr lang="en-US"/>
          </a:p>
        </p:txBody>
      </p:sp>
    </p:spTree>
    <p:extLst>
      <p:ext uri="{BB962C8B-B14F-4D97-AF65-F5344CB8AC3E}">
        <p14:creationId xmlns:p14="http://schemas.microsoft.com/office/powerpoint/2010/main" val="1590581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FC673-4F62-304E-AD41-18B59C45E41B}"/>
              </a:ext>
            </a:extLst>
          </p:cNvPr>
          <p:cNvSpPr>
            <a:spLocks noGrp="1"/>
          </p:cNvSpPr>
          <p:nvPr>
            <p:ph type="dt" sz="half" idx="10"/>
          </p:nvPr>
        </p:nvSpPr>
        <p:spPr/>
        <p:txBody>
          <a:bodyPr/>
          <a:lstStyle/>
          <a:p>
            <a:fld id="{1FF68D9A-60AF-D041-8208-94719D7FA881}" type="datetimeFigureOut">
              <a:rPr lang="en-US" smtClean="0"/>
              <a:t>12/18/2023</a:t>
            </a:fld>
            <a:endParaRPr lang="en-US"/>
          </a:p>
        </p:txBody>
      </p:sp>
      <p:sp>
        <p:nvSpPr>
          <p:cNvPr id="3" name="Footer Placeholder 2">
            <a:extLst>
              <a:ext uri="{FF2B5EF4-FFF2-40B4-BE49-F238E27FC236}">
                <a16:creationId xmlns:a16="http://schemas.microsoft.com/office/drawing/2014/main" id="{AC158BDE-0B6A-AC4D-9B03-1200FB25AD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E4A3DD-67A6-4D4A-A35F-01A4D4D7815C}"/>
              </a:ext>
            </a:extLst>
          </p:cNvPr>
          <p:cNvSpPr>
            <a:spLocks noGrp="1"/>
          </p:cNvSpPr>
          <p:nvPr>
            <p:ph type="sldNum" sz="quarter" idx="12"/>
          </p:nvPr>
        </p:nvSpPr>
        <p:spPr/>
        <p:txBody>
          <a:bodyPr/>
          <a:lstStyle/>
          <a:p>
            <a:fld id="{6B218248-39AE-B24D-B571-E8695ACF81F5}" type="slidenum">
              <a:rPr lang="en-US" smtClean="0"/>
              <a:t>‹#›</a:t>
            </a:fld>
            <a:endParaRPr lang="en-US"/>
          </a:p>
        </p:txBody>
      </p:sp>
    </p:spTree>
    <p:extLst>
      <p:ext uri="{BB962C8B-B14F-4D97-AF65-F5344CB8AC3E}">
        <p14:creationId xmlns:p14="http://schemas.microsoft.com/office/powerpoint/2010/main" val="2835575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15600" y="593367"/>
            <a:ext cx="11360800" cy="763600"/>
          </a:xfrm>
          <a:prstGeom prst="rect">
            <a:avLst/>
          </a:prstGeom>
          <a:noFill/>
          <a:ln>
            <a:noFill/>
          </a:ln>
        </p:spPr>
        <p:txBody>
          <a:bodyPr spcFirstLastPara="1" wrap="square" lIns="90000" tIns="46800" rIns="90000" bIns="46800" anchor="b" anchorCtr="0">
            <a:noAutofit/>
          </a:bodyPr>
          <a:lstStyle>
            <a:lvl1pPr lvl="0" algn="l">
              <a:lnSpc>
                <a:spcPct val="90000"/>
              </a:lnSpc>
              <a:spcBef>
                <a:spcPts val="0"/>
              </a:spcBef>
              <a:spcAft>
                <a:spcPts val="0"/>
              </a:spcAft>
              <a:buClr>
                <a:schemeClr val="dk1"/>
              </a:buClr>
              <a:buSzPts val="14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15600" y="1536633"/>
            <a:ext cx="11360800" cy="4555200"/>
          </a:xfrm>
          <a:prstGeom prst="rect">
            <a:avLst/>
          </a:prstGeom>
          <a:noFill/>
          <a:ln>
            <a:noFill/>
          </a:ln>
        </p:spPr>
        <p:txBody>
          <a:bodyPr spcFirstLastPara="1" wrap="square" lIns="90000" tIns="46800" rIns="90000" bIns="46800" anchor="t" anchorCtr="0">
            <a:noAutofit/>
          </a:bodyPr>
          <a:lstStyle>
            <a:lvl1pPr marL="457200" lvl="0" indent="-337883" algn="l">
              <a:lnSpc>
                <a:spcPct val="90000"/>
              </a:lnSpc>
              <a:spcBef>
                <a:spcPts val="675"/>
              </a:spcBef>
              <a:spcAft>
                <a:spcPts val="0"/>
              </a:spcAft>
              <a:buClr>
                <a:schemeClr val="dk1"/>
              </a:buClr>
              <a:buSzPts val="1721"/>
              <a:buChar char="⚫"/>
              <a:defRPr/>
            </a:lvl1pPr>
            <a:lvl2pPr marL="914400" lvl="1" indent="-301942" algn="l">
              <a:lnSpc>
                <a:spcPct val="90000"/>
              </a:lnSpc>
              <a:spcBef>
                <a:spcPts val="551"/>
              </a:spcBef>
              <a:spcAft>
                <a:spcPts val="0"/>
              </a:spcAft>
              <a:buClr>
                <a:schemeClr val="dk1"/>
              </a:buClr>
              <a:buSzPts val="1155"/>
              <a:buChar char="⚪"/>
              <a:defRPr/>
            </a:lvl2pPr>
            <a:lvl3pPr marL="1371600" lvl="2" indent="-300037" algn="l">
              <a:lnSpc>
                <a:spcPct val="90000"/>
              </a:lnSpc>
              <a:spcBef>
                <a:spcPts val="500"/>
              </a:spcBef>
              <a:spcAft>
                <a:spcPts val="0"/>
              </a:spcAft>
              <a:buClr>
                <a:schemeClr val="dk1"/>
              </a:buClr>
              <a:buSzPts val="1125"/>
              <a:buChar char="⯍"/>
              <a:defRPr/>
            </a:lvl3pPr>
            <a:lvl4pPr marL="1828800" lvl="3" indent="-295275" algn="l">
              <a:lnSpc>
                <a:spcPct val="90000"/>
              </a:lnSpc>
              <a:spcBef>
                <a:spcPts val="500"/>
              </a:spcBef>
              <a:spcAft>
                <a:spcPts val="0"/>
              </a:spcAft>
              <a:buClr>
                <a:schemeClr val="dk1"/>
              </a:buClr>
              <a:buSzPts val="1050"/>
              <a:buChar char="?"/>
              <a:defRPr/>
            </a:lvl4pPr>
            <a:lvl5pPr marL="2286000" lvl="4" indent="-323850" algn="l">
              <a:lnSpc>
                <a:spcPct val="90000"/>
              </a:lnSpc>
              <a:spcBef>
                <a:spcPts val="500"/>
              </a:spcBef>
              <a:spcAft>
                <a:spcPts val="0"/>
              </a:spcAft>
              <a:buClr>
                <a:schemeClr val="dk1"/>
              </a:buClr>
              <a:buSzPts val="1500"/>
              <a:buChar char="•"/>
              <a:defRPr/>
            </a:lvl5pPr>
            <a:lvl6pPr marL="2743200" lvl="5" indent="-323850" algn="l">
              <a:lnSpc>
                <a:spcPct val="90000"/>
              </a:lnSpc>
              <a:spcBef>
                <a:spcPts val="500"/>
              </a:spcBef>
              <a:spcAft>
                <a:spcPts val="0"/>
              </a:spcAft>
              <a:buClr>
                <a:schemeClr val="dk1"/>
              </a:buClr>
              <a:buSzPts val="1500"/>
              <a:buChar char="•"/>
              <a:defRPr/>
            </a:lvl6pPr>
            <a:lvl7pPr marL="3200400" lvl="6" indent="-323850" algn="l">
              <a:lnSpc>
                <a:spcPct val="90000"/>
              </a:lnSpc>
              <a:spcBef>
                <a:spcPts val="500"/>
              </a:spcBef>
              <a:spcAft>
                <a:spcPts val="0"/>
              </a:spcAft>
              <a:buClr>
                <a:schemeClr val="dk1"/>
              </a:buClr>
              <a:buSzPts val="1500"/>
              <a:buChar char="•"/>
              <a:defRPr/>
            </a:lvl7pPr>
            <a:lvl8pPr marL="3657600" lvl="7" indent="-323850" algn="l">
              <a:lnSpc>
                <a:spcPct val="90000"/>
              </a:lnSpc>
              <a:spcBef>
                <a:spcPts val="500"/>
              </a:spcBef>
              <a:spcAft>
                <a:spcPts val="0"/>
              </a:spcAft>
              <a:buClr>
                <a:schemeClr val="dk1"/>
              </a:buClr>
              <a:buSzPts val="1500"/>
              <a:buChar char="•"/>
              <a:defRPr/>
            </a:lvl8pPr>
            <a:lvl9pPr marL="4114800" lvl="8" indent="-323850" algn="l">
              <a:lnSpc>
                <a:spcPct val="90000"/>
              </a:lnSpc>
              <a:spcBef>
                <a:spcPts val="500"/>
              </a:spcBef>
              <a:spcAft>
                <a:spcPts val="0"/>
              </a:spcAft>
              <a:buClr>
                <a:schemeClr val="dk1"/>
              </a:buClr>
              <a:buSzPts val="1500"/>
              <a:buChar char="•"/>
              <a:defRPr/>
            </a:lvl9pPr>
          </a:lstStyle>
          <a:p>
            <a:endParaRPr/>
          </a:p>
        </p:txBody>
      </p:sp>
      <p:sp>
        <p:nvSpPr>
          <p:cNvPr id="36" name="Google Shape;36;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l">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4253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64"/>
        <p:cNvGrpSpPr/>
        <p:nvPr/>
      </p:nvGrpSpPr>
      <p:grpSpPr>
        <a:xfrm>
          <a:off x="0" y="0"/>
          <a:ext cx="0" cy="0"/>
          <a:chOff x="0" y="0"/>
          <a:chExt cx="0" cy="0"/>
        </a:xfrm>
      </p:grpSpPr>
      <p:sp>
        <p:nvSpPr>
          <p:cNvPr id="65" name="Google Shape;65;p42"/>
          <p:cNvSpPr txBox="1">
            <a:spLocks noGrp="1"/>
          </p:cNvSpPr>
          <p:nvPr>
            <p:ph type="title"/>
          </p:nvPr>
        </p:nvSpPr>
        <p:spPr>
          <a:xfrm>
            <a:off x="838201" y="365126"/>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8798"/>
              <a:buFont typeface="Raleway SemiBold"/>
              <a:buNone/>
              <a:defRPr sz="4399" b="0" i="0" u="none" strike="noStrike" cap="none">
                <a:solidFill>
                  <a:schemeClr val="dk1"/>
                </a:solidFill>
                <a:latin typeface="Raleway SemiBold"/>
                <a:ea typeface="Raleway SemiBold"/>
                <a:cs typeface="Raleway SemiBold"/>
                <a:sym typeface="Raleway SemiBold"/>
              </a:defRPr>
            </a:lvl1pPr>
            <a:lvl2pPr lvl="1">
              <a:spcBef>
                <a:spcPts val="0"/>
              </a:spcBef>
              <a:spcAft>
                <a:spcPts val="0"/>
              </a:spcAft>
              <a:buSzPts val="1400"/>
              <a:buNone/>
              <a:defRPr sz="900"/>
            </a:lvl2pPr>
            <a:lvl3pPr lvl="2">
              <a:spcBef>
                <a:spcPts val="0"/>
              </a:spcBef>
              <a:spcAft>
                <a:spcPts val="0"/>
              </a:spcAft>
              <a:buSzPts val="1400"/>
              <a:buNone/>
              <a:defRPr sz="900"/>
            </a:lvl3pPr>
            <a:lvl4pPr lvl="3">
              <a:spcBef>
                <a:spcPts val="0"/>
              </a:spcBef>
              <a:spcAft>
                <a:spcPts val="0"/>
              </a:spcAft>
              <a:buSzPts val="1400"/>
              <a:buNone/>
              <a:defRPr sz="900"/>
            </a:lvl4pPr>
            <a:lvl5pPr lvl="4">
              <a:spcBef>
                <a:spcPts val="0"/>
              </a:spcBef>
              <a:spcAft>
                <a:spcPts val="0"/>
              </a:spcAft>
              <a:buSzPts val="1400"/>
              <a:buNone/>
              <a:defRPr sz="900"/>
            </a:lvl5pPr>
            <a:lvl6pPr lvl="5">
              <a:spcBef>
                <a:spcPts val="0"/>
              </a:spcBef>
              <a:spcAft>
                <a:spcPts val="0"/>
              </a:spcAft>
              <a:buSzPts val="1400"/>
              <a:buNone/>
              <a:defRPr sz="900"/>
            </a:lvl6pPr>
            <a:lvl7pPr lvl="6">
              <a:spcBef>
                <a:spcPts val="0"/>
              </a:spcBef>
              <a:spcAft>
                <a:spcPts val="0"/>
              </a:spcAft>
              <a:buSzPts val="1400"/>
              <a:buNone/>
              <a:defRPr sz="900"/>
            </a:lvl7pPr>
            <a:lvl8pPr lvl="7">
              <a:spcBef>
                <a:spcPts val="0"/>
              </a:spcBef>
              <a:spcAft>
                <a:spcPts val="0"/>
              </a:spcAft>
              <a:buSzPts val="1400"/>
              <a:buNone/>
              <a:defRPr sz="900"/>
            </a:lvl8pPr>
            <a:lvl9pPr lvl="8">
              <a:spcBef>
                <a:spcPts val="0"/>
              </a:spcBef>
              <a:spcAft>
                <a:spcPts val="0"/>
              </a:spcAft>
              <a:buSzPts val="1400"/>
              <a:buNone/>
              <a:defRPr sz="900"/>
            </a:lvl9pPr>
          </a:lstStyle>
          <a:p>
            <a:endParaRPr/>
          </a:p>
        </p:txBody>
      </p:sp>
      <p:sp>
        <p:nvSpPr>
          <p:cNvPr id="66" name="Google Shape;66;p42"/>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Autofit/>
          </a:bodyPr>
          <a:lstStyle>
            <a:lvl1pPr marL="228600" marR="0" lvl="0" indent="-292068" algn="l" rtl="0">
              <a:lnSpc>
                <a:spcPct val="90000"/>
              </a:lnSpc>
              <a:spcBef>
                <a:spcPts val="1000"/>
              </a:spcBef>
              <a:spcAft>
                <a:spcPts val="0"/>
              </a:spcAft>
              <a:buClr>
                <a:schemeClr val="dk1"/>
              </a:buClr>
              <a:buSzPts val="5599"/>
              <a:buFont typeface="Arial"/>
              <a:buChar char="•"/>
              <a:defRPr sz="2800" b="0" i="0" u="none" strike="noStrike" cap="none">
                <a:solidFill>
                  <a:schemeClr val="dk1"/>
                </a:solidFill>
                <a:latin typeface="Raleway Medium"/>
                <a:ea typeface="Raleway Medium"/>
                <a:cs typeface="Raleway Medium"/>
                <a:sym typeface="Raleway Medium"/>
              </a:defRPr>
            </a:lvl1pPr>
            <a:lvl2pPr marL="457200" marR="0" lvl="1" indent="-266668" algn="l" rtl="0">
              <a:lnSpc>
                <a:spcPct val="90000"/>
              </a:lnSpc>
              <a:spcBef>
                <a:spcPts val="500"/>
              </a:spcBef>
              <a:spcAft>
                <a:spcPts val="0"/>
              </a:spcAft>
              <a:buClr>
                <a:schemeClr val="dk1"/>
              </a:buClr>
              <a:buSzPts val="4799"/>
              <a:buFont typeface="Arial"/>
              <a:buChar char="•"/>
              <a:defRPr sz="2400" b="0" i="0" u="none" strike="noStrike" cap="none">
                <a:solidFill>
                  <a:schemeClr val="dk1"/>
                </a:solidFill>
                <a:latin typeface="Raleway Medium"/>
                <a:ea typeface="Raleway Medium"/>
                <a:cs typeface="Raleway Medium"/>
                <a:sym typeface="Raleway Medium"/>
              </a:defRPr>
            </a:lvl2pPr>
            <a:lvl3pPr marL="685800" marR="0" lvl="2" indent="-241268" algn="l" rtl="0">
              <a:lnSpc>
                <a:spcPct val="90000"/>
              </a:lnSpc>
              <a:spcBef>
                <a:spcPts val="500"/>
              </a:spcBef>
              <a:spcAft>
                <a:spcPts val="0"/>
              </a:spcAft>
              <a:buClr>
                <a:schemeClr val="dk1"/>
              </a:buClr>
              <a:buSzPts val="3999"/>
              <a:buFont typeface="Arial"/>
              <a:buChar char="•"/>
              <a:defRPr sz="2000" b="0" i="0" u="none" strike="noStrike" cap="none">
                <a:solidFill>
                  <a:schemeClr val="dk1"/>
                </a:solidFill>
                <a:latin typeface="Raleway Medium"/>
                <a:ea typeface="Raleway Medium"/>
                <a:cs typeface="Raleway Medium"/>
                <a:sym typeface="Raleway Medium"/>
              </a:defRPr>
            </a:lvl3pPr>
            <a:lvl4pPr marL="914400" marR="0" lvl="3"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4pPr>
            <a:lvl5pPr marL="1143000" marR="0" lvl="4"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5pPr>
            <a:lvl6pPr marL="1371600" marR="0" lvl="5"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6pPr>
            <a:lvl7pPr marL="1600200" marR="0" lvl="6"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7pPr>
            <a:lvl8pPr marL="1828800" marR="0" lvl="7"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8pPr>
            <a:lvl9pPr marL="2057400" marR="0" lvl="8" indent="-228568" algn="l" rtl="0">
              <a:lnSpc>
                <a:spcPct val="90000"/>
              </a:lnSpc>
              <a:spcBef>
                <a:spcPts val="500"/>
              </a:spcBef>
              <a:spcAft>
                <a:spcPts val="0"/>
              </a:spcAft>
              <a:buClr>
                <a:schemeClr val="dk1"/>
              </a:buClr>
              <a:buSzPts val="3599"/>
              <a:buFont typeface="Arial"/>
              <a:buChar char="•"/>
              <a:defRPr sz="1800" b="0" i="0" u="none" strike="noStrike" cap="none">
                <a:solidFill>
                  <a:schemeClr val="dk1"/>
                </a:solidFill>
                <a:latin typeface="Raleway Medium"/>
                <a:ea typeface="Raleway Medium"/>
                <a:cs typeface="Raleway Medium"/>
                <a:sym typeface="Raleway Medium"/>
              </a:defRPr>
            </a:lvl9pPr>
          </a:lstStyle>
          <a:p>
            <a:endParaRPr/>
          </a:p>
        </p:txBody>
      </p:sp>
      <p:sp>
        <p:nvSpPr>
          <p:cNvPr id="67" name="Google Shape;67;p4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a:solidFill>
                  <a:schemeClr val="dk1"/>
                </a:solidFill>
                <a:latin typeface="Raleway Medium"/>
                <a:ea typeface="Raleway Medium"/>
                <a:cs typeface="Raleway Medium"/>
                <a:sym typeface="Raleway Medium"/>
              </a:defRPr>
            </a:lvl1pPr>
            <a:lvl2pPr marR="0" lvl="1"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2pPr>
            <a:lvl3pPr marR="0" lvl="2"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3pPr>
            <a:lvl4pPr marR="0" lvl="3"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4pPr>
            <a:lvl5pPr marR="0" lvl="4"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5pPr>
            <a:lvl6pPr marR="0" lvl="5"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6pPr>
            <a:lvl7pPr marR="0" lvl="6"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7pPr>
            <a:lvl8pPr marR="0" lvl="7"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8pPr>
            <a:lvl9pPr marR="0" lvl="8"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9pPr>
          </a:lstStyle>
          <a:p>
            <a:endParaRPr/>
          </a:p>
        </p:txBody>
      </p:sp>
      <p:sp>
        <p:nvSpPr>
          <p:cNvPr id="68" name="Google Shape;68;p42"/>
          <p:cNvSpPr txBox="1">
            <a:spLocks noGrp="1"/>
          </p:cNvSpPr>
          <p:nvPr>
            <p:ph type="ftr" idx="11"/>
          </p:nvPr>
        </p:nvSpPr>
        <p:spPr>
          <a:xfrm>
            <a:off x="151388" y="6356351"/>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a:solidFill>
                  <a:schemeClr val="dk1"/>
                </a:solidFill>
                <a:latin typeface="Raleway Medium"/>
                <a:ea typeface="Raleway Medium"/>
                <a:cs typeface="Raleway Medium"/>
                <a:sym typeface="Raleway Medium"/>
              </a:defRPr>
            </a:lvl1pPr>
            <a:lvl2pPr marR="0" lvl="1"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2pPr>
            <a:lvl3pPr marR="0" lvl="2"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3pPr>
            <a:lvl4pPr marR="0" lvl="3"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4pPr>
            <a:lvl5pPr marR="0" lvl="4"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5pPr>
            <a:lvl6pPr marR="0" lvl="5"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6pPr>
            <a:lvl7pPr marR="0" lvl="6"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7pPr>
            <a:lvl8pPr marR="0" lvl="7"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8pPr>
            <a:lvl9pPr marR="0" lvl="8" algn="l" rtl="0">
              <a:spcBef>
                <a:spcPts val="0"/>
              </a:spcBef>
              <a:spcAft>
                <a:spcPts val="0"/>
              </a:spcAft>
              <a:buSzPts val="1400"/>
              <a:buNone/>
              <a:defRPr sz="900" b="0" i="0" u="none" strike="noStrike" cap="none">
                <a:solidFill>
                  <a:schemeClr val="dk1"/>
                </a:solidFill>
                <a:latin typeface="Raleway Medium"/>
                <a:ea typeface="Raleway Medium"/>
                <a:cs typeface="Raleway Medium"/>
                <a:sym typeface="Raleway Medium"/>
              </a:defRPr>
            </a:lvl9pPr>
          </a:lstStyle>
          <a:p>
            <a:endParaRPr/>
          </a:p>
        </p:txBody>
      </p:sp>
      <p:sp>
        <p:nvSpPr>
          <p:cNvPr id="69" name="Google Shape;69;p42"/>
          <p:cNvSpPr>
            <a:spLocks noGrp="1"/>
          </p:cNvSpPr>
          <p:nvPr>
            <p:ph type="sldNum" idx="12"/>
          </p:nvPr>
        </p:nvSpPr>
        <p:spPr>
          <a:xfrm>
            <a:off x="-231349" y="255588"/>
            <a:ext cx="838200" cy="365125"/>
          </a:xfrm>
          <a:prstGeom prst="roundRect">
            <a:avLst>
              <a:gd name="adj" fmla="val 10797"/>
            </a:avLst>
          </a:prstGeom>
          <a:gradFill>
            <a:gsLst>
              <a:gs pos="0">
                <a:schemeClr val="accent4"/>
              </a:gs>
              <a:gs pos="100000">
                <a:schemeClr val="accent5"/>
              </a:gs>
            </a:gsLst>
            <a:lin ang="10800000" scaled="0"/>
          </a:grad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0230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12/18/2023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userDrawn="1"/>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cxnSp>
        <p:nvCxnSpPr>
          <p:cNvPr id="10" name="Straight Connector 9"/>
          <p:cNvCxnSpPr/>
          <p:nvPr userDrawn="1"/>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Tree>
    <p:extLst>
      <p:ext uri="{BB962C8B-B14F-4D97-AF65-F5344CB8AC3E}">
        <p14:creationId xmlns:p14="http://schemas.microsoft.com/office/powerpoint/2010/main" val="1002095191"/>
      </p:ext>
    </p:extLst>
  </p:cSld>
  <p:clrMap bg1="lt1" tx1="dk1" bg2="lt2" tx2="dk2" accent1="accent1" accent2="accent2" accent3="accent3" accent4="accent4" accent5="accent5" accent6="accent6" hlink="hlink" folHlink="folHlink"/>
  <p:sldLayoutIdLst>
    <p:sldLayoutId id="2147483680" r:id="rId1"/>
  </p:sldLayoutIdLst>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pPr/>
              <a:t>12/18/2023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4" r:id="rId1"/>
    <p:sldLayoutId id="2147483704" r:id="rId2"/>
    <p:sldLayoutId id="2147483705"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Lst>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015E1-575C-CC43-8E0C-38A94C0D0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8D70D65-9225-7C42-BE9D-7E7ACD2302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BD5A4A-C107-8941-A91D-265C67035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68D9A-60AF-D041-8208-94719D7FA881}" type="datetimeFigureOut">
              <a:rPr lang="en-US" smtClean="0"/>
              <a:t>12/18/2023</a:t>
            </a:fld>
            <a:endParaRPr lang="en-US"/>
          </a:p>
        </p:txBody>
      </p:sp>
      <p:sp>
        <p:nvSpPr>
          <p:cNvPr id="5" name="Footer Placeholder 4">
            <a:extLst>
              <a:ext uri="{FF2B5EF4-FFF2-40B4-BE49-F238E27FC236}">
                <a16:creationId xmlns:a16="http://schemas.microsoft.com/office/drawing/2014/main" id="{79748F1F-AA4B-E44F-87CA-30B4D3D4B1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F76259-99F7-DF4A-8A42-0737A8CCE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18248-39AE-B24D-B571-E8695ACF81F5}" type="slidenum">
              <a:rPr lang="en-US" smtClean="0"/>
              <a:t>‹#›</a:t>
            </a:fld>
            <a:endParaRPr lang="en-US"/>
          </a:p>
        </p:txBody>
      </p:sp>
    </p:spTree>
    <p:extLst>
      <p:ext uri="{BB962C8B-B14F-4D97-AF65-F5344CB8AC3E}">
        <p14:creationId xmlns:p14="http://schemas.microsoft.com/office/powerpoint/2010/main" val="283706685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7"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C7025E-4863-6F49-AD01-8A5B65B0890F}"/>
              </a:ext>
            </a:extLst>
          </p:cNvPr>
          <p:cNvSpPr/>
          <p:nvPr/>
        </p:nvSpPr>
        <p:spPr>
          <a:xfrm>
            <a:off x="0" y="0"/>
            <a:ext cx="12192000" cy="72136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776D66-1F2F-B348-8DC7-42BD5D86556D}"/>
              </a:ext>
            </a:extLst>
          </p:cNvPr>
          <p:cNvSpPr txBox="1"/>
          <p:nvPr/>
        </p:nvSpPr>
        <p:spPr>
          <a:xfrm>
            <a:off x="700915" y="1864599"/>
            <a:ext cx="10314038" cy="4862870"/>
          </a:xfrm>
          <a:prstGeom prst="rect">
            <a:avLst/>
          </a:prstGeom>
          <a:noFill/>
        </p:spPr>
        <p:txBody>
          <a:bodyPr wrap="square" lIns="91440" tIns="45720" rIns="91440" bIns="45720" rtlCol="0" anchor="t">
            <a:spAutoFit/>
          </a:bodyPr>
          <a:lstStyle/>
          <a:p>
            <a:pPr algn="ctr"/>
            <a:r>
              <a:rPr lang="en-US" sz="3200" b="1">
                <a:solidFill>
                  <a:schemeClr val="bg1"/>
                </a:solidFill>
                <a:latin typeface="Times New Roman" panose="02020603050405020304" pitchFamily="18" charset="0"/>
                <a:cs typeface="Times New Roman" panose="02020603050405020304" pitchFamily="18" charset="0"/>
              </a:rPr>
              <a:t>Project Title: Leader-Based Community Detection Algorithm in Attributed Networks</a:t>
            </a:r>
          </a:p>
          <a:p>
            <a:pPr algn="ctr"/>
            <a:r>
              <a:rPr lang="en-US" sz="2800" b="1">
                <a:solidFill>
                  <a:schemeClr val="bg1"/>
                </a:solidFill>
                <a:latin typeface="Times New Roman" panose="02020603050405020304" pitchFamily="18" charset="0"/>
                <a:cs typeface="Times New Roman" panose="02020603050405020304" pitchFamily="18" charset="0"/>
              </a:rPr>
              <a:t>Team Number:DB4</a:t>
            </a:r>
          </a:p>
          <a:p>
            <a:pPr algn="ctr"/>
            <a:r>
              <a:rPr lang="en-US" sz="3200">
                <a:solidFill>
                  <a:schemeClr val="bg1"/>
                </a:solidFill>
                <a:latin typeface="Times New Roman" panose="02020603050405020304" pitchFamily="18" charset="0"/>
                <a:cs typeface="Times New Roman" panose="02020603050405020304" pitchFamily="18" charset="0"/>
              </a:rPr>
              <a:t>            </a:t>
            </a:r>
          </a:p>
          <a:p>
            <a:pPr algn="ctr"/>
            <a:endParaRPr lang="en-US" sz="4000">
              <a:solidFill>
                <a:schemeClr val="bg1"/>
              </a:solidFill>
              <a:latin typeface="Times New Roman" panose="02020603050405020304" pitchFamily="18" charset="0"/>
              <a:cs typeface="Times New Roman" panose="02020603050405020304" pitchFamily="18" charset="0"/>
            </a:endParaRPr>
          </a:p>
          <a:p>
            <a:pPr algn="ctr"/>
            <a:endParaRPr lang="en-US" sz="2400">
              <a:solidFill>
                <a:schemeClr val="bg1"/>
              </a:solidFill>
              <a:latin typeface="Times New Roman" panose="02020603050405020304" pitchFamily="18" charset="0"/>
              <a:cs typeface="Times New Roman" panose="02020603050405020304" pitchFamily="18" charset="0"/>
            </a:endParaRPr>
          </a:p>
          <a:p>
            <a:pPr algn="ctr"/>
            <a:endParaRPr lang="en-US" sz="4000">
              <a:solidFill>
                <a:schemeClr val="bg1"/>
              </a:solidFill>
              <a:latin typeface="Times New Roman" panose="02020603050405020304" pitchFamily="18" charset="0"/>
              <a:cs typeface="Times New Roman" panose="02020603050405020304" pitchFamily="18" charset="0"/>
            </a:endParaRPr>
          </a:p>
          <a:p>
            <a:pPr algn="ctr"/>
            <a:endParaRPr lang="en-US" sz="2400">
              <a:solidFill>
                <a:schemeClr val="bg1"/>
              </a:solidFill>
              <a:latin typeface="Times New Roman" panose="02020603050405020304" pitchFamily="18" charset="0"/>
              <a:cs typeface="Times New Roman" panose="02020603050405020304" pitchFamily="18" charset="0"/>
            </a:endParaRPr>
          </a:p>
          <a:p>
            <a:pPr algn="ctr"/>
            <a:endParaRPr lang="en-US" sz="4000">
              <a:solidFill>
                <a:schemeClr val="bg1"/>
              </a:solidFill>
              <a:latin typeface="Times New Roman" panose="02020603050405020304" pitchFamily="18" charset="0"/>
              <a:cs typeface="Times New Roman" panose="02020603050405020304" pitchFamily="18" charset="0"/>
            </a:endParaRPr>
          </a:p>
          <a:p>
            <a:pPr algn="ctr"/>
            <a:endParaRPr lang="en-US">
              <a:solidFill>
                <a:schemeClr val="bg1"/>
              </a:solidFill>
              <a:latin typeface="Times New Roman" panose="02020603050405020304" pitchFamily="18" charset="0"/>
              <a:cs typeface="Times New Roman" panose="02020603050405020304" pitchFamily="18" charset="0"/>
            </a:endParaRPr>
          </a:p>
        </p:txBody>
      </p:sp>
      <p:pic>
        <p:nvPicPr>
          <p:cNvPr id="11" name="Google Shape;154;p22" descr="A picture containing person, white&#10;&#10;Description automatically generated">
            <a:extLst>
              <a:ext uri="{FF2B5EF4-FFF2-40B4-BE49-F238E27FC236}">
                <a16:creationId xmlns:a16="http://schemas.microsoft.com/office/drawing/2014/main" id="{8B1E97CD-116B-7461-F600-62BBBFA559B7}"/>
              </a:ext>
            </a:extLst>
          </p:cNvPr>
          <p:cNvPicPr preferRelativeResize="0"/>
          <p:nvPr/>
        </p:nvPicPr>
        <p:blipFill rotWithShape="1">
          <a:blip r:embed="rId2">
            <a:alphaModFix/>
          </a:blip>
          <a:srcRect l="20568" t="1834" r="17645" b="33811"/>
          <a:stretch/>
        </p:blipFill>
        <p:spPr>
          <a:xfrm>
            <a:off x="5050621" y="235276"/>
            <a:ext cx="1614626" cy="1494417"/>
          </a:xfrm>
          <a:prstGeom prst="ellipse">
            <a:avLst/>
          </a:prstGeom>
          <a:noFill/>
          <a:ln w="28575" cap="flat" cmpd="sng">
            <a:solidFill>
              <a:srgbClr val="FFFFFF"/>
            </a:solidFill>
            <a:prstDash val="solid"/>
            <a:round/>
            <a:headEnd type="none" w="sm" len="sm"/>
            <a:tailEnd type="none" w="sm" len="sm"/>
          </a:ln>
        </p:spPr>
      </p:pic>
      <p:sp>
        <p:nvSpPr>
          <p:cNvPr id="6" name="Google Shape;1890;p24">
            <a:extLst>
              <a:ext uri="{FF2B5EF4-FFF2-40B4-BE49-F238E27FC236}">
                <a16:creationId xmlns:a16="http://schemas.microsoft.com/office/drawing/2014/main" id="{D350A223-BAD9-4EAB-F348-A9D801421B4A}"/>
              </a:ext>
            </a:extLst>
          </p:cNvPr>
          <p:cNvSpPr txBox="1"/>
          <p:nvPr/>
        </p:nvSpPr>
        <p:spPr>
          <a:xfrm>
            <a:off x="-63020" y="6553562"/>
            <a:ext cx="11937157" cy="32312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600"/>
              <a:buFont typeface="Arial"/>
              <a:buNone/>
            </a:pPr>
            <a:r>
              <a:rPr lang="en-US" sz="1500">
                <a:solidFill>
                  <a:schemeClr val="lt1"/>
                </a:solidFill>
                <a:latin typeface="Calibri"/>
                <a:ea typeface="Calibri"/>
                <a:cs typeface="Calibri"/>
                <a:sym typeface="Calibri"/>
              </a:rPr>
              <a:t>Amrita School of Computing | Amrita Vishwa Vidyapeetham | </a:t>
            </a:r>
            <a:r>
              <a:rPr lang="en-US" sz="1500" err="1">
                <a:solidFill>
                  <a:schemeClr val="lt1"/>
                </a:solidFill>
                <a:latin typeface="Calibri"/>
                <a:ea typeface="Calibri"/>
                <a:cs typeface="Calibri"/>
                <a:sym typeface="Calibri"/>
              </a:rPr>
              <a:t>Amritapuri</a:t>
            </a:r>
            <a:r>
              <a:rPr lang="en-US" sz="1500">
                <a:solidFill>
                  <a:schemeClr val="lt1"/>
                </a:solidFill>
                <a:latin typeface="Calibri"/>
                <a:ea typeface="Calibri"/>
                <a:cs typeface="Calibri"/>
                <a:sym typeface="Calibri"/>
              </a:rPr>
              <a:t>     </a:t>
            </a:r>
          </a:p>
        </p:txBody>
      </p:sp>
      <p:graphicFrame>
        <p:nvGraphicFramePr>
          <p:cNvPr id="4" name="Table 6">
            <a:extLst>
              <a:ext uri="{FF2B5EF4-FFF2-40B4-BE49-F238E27FC236}">
                <a16:creationId xmlns:a16="http://schemas.microsoft.com/office/drawing/2014/main" id="{A0A1D2D4-2404-8311-BB9C-524CF6D69C2C}"/>
              </a:ext>
            </a:extLst>
          </p:cNvPr>
          <p:cNvGraphicFramePr>
            <a:graphicFrameLocks noGrp="1"/>
          </p:cNvGraphicFramePr>
          <p:nvPr>
            <p:extLst>
              <p:ext uri="{D42A27DB-BD31-4B8C-83A1-F6EECF244321}">
                <p14:modId xmlns:p14="http://schemas.microsoft.com/office/powerpoint/2010/main" val="2309643936"/>
              </p:ext>
            </p:extLst>
          </p:nvPr>
        </p:nvGraphicFramePr>
        <p:xfrm>
          <a:off x="3579331" y="3565192"/>
          <a:ext cx="4740295" cy="1920795"/>
        </p:xfrm>
        <a:graphic>
          <a:graphicData uri="http://schemas.openxmlformats.org/drawingml/2006/table">
            <a:tbl>
              <a:tblPr firstRow="1" bandRow="1">
                <a:tableStyleId>{F2DE63D5-997A-4646-A377-4702673A728D}</a:tableStyleId>
              </a:tblPr>
              <a:tblGrid>
                <a:gridCol w="2267755">
                  <a:extLst>
                    <a:ext uri="{9D8B030D-6E8A-4147-A177-3AD203B41FA5}">
                      <a16:colId xmlns:a16="http://schemas.microsoft.com/office/drawing/2014/main" val="2861757856"/>
                    </a:ext>
                  </a:extLst>
                </a:gridCol>
                <a:gridCol w="2472540">
                  <a:extLst>
                    <a:ext uri="{9D8B030D-6E8A-4147-A177-3AD203B41FA5}">
                      <a16:colId xmlns:a16="http://schemas.microsoft.com/office/drawing/2014/main" val="3896815834"/>
                    </a:ext>
                  </a:extLst>
                </a:gridCol>
              </a:tblGrid>
              <a:tr h="384159">
                <a:tc>
                  <a:txBody>
                    <a:bodyPr/>
                    <a:lstStyle/>
                    <a:p>
                      <a:pPr algn="ctr"/>
                      <a:r>
                        <a:rPr lang="en-IN"/>
                        <a:t>ROLL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84753"/>
                  </a:ext>
                </a:extLst>
              </a:tr>
              <a:tr h="384159">
                <a:tc>
                  <a:txBody>
                    <a:bodyPr/>
                    <a:lstStyle/>
                    <a:p>
                      <a:r>
                        <a:rPr lang="en-US" sz="1800">
                          <a:solidFill>
                            <a:schemeClr val="bg1"/>
                          </a:solidFill>
                          <a:latin typeface="Times New Roman" panose="02020603050405020304" pitchFamily="18" charset="0"/>
                          <a:cs typeface="Times New Roman" panose="02020603050405020304" pitchFamily="18" charset="0"/>
                        </a:rPr>
                        <a:t>AM.EN.U4CSE20339</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latin typeface="Times New Roman" panose="02020603050405020304" pitchFamily="18" charset="0"/>
                          <a:cs typeface="Times New Roman" panose="02020603050405020304" pitchFamily="18" charset="0"/>
                        </a:rPr>
                        <a:t>Krishnpriya Dinesan</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887763"/>
                  </a:ext>
                </a:extLst>
              </a:tr>
              <a:tr h="384159">
                <a:tc>
                  <a:txBody>
                    <a:bodyPr/>
                    <a:lstStyle/>
                    <a:p>
                      <a:r>
                        <a:rPr lang="en-US" sz="1800">
                          <a:solidFill>
                            <a:schemeClr val="bg1"/>
                          </a:solidFill>
                          <a:latin typeface="Times New Roman" panose="02020603050405020304" pitchFamily="18" charset="0"/>
                          <a:cs typeface="Times New Roman" panose="02020603050405020304" pitchFamily="18" charset="0"/>
                        </a:rPr>
                        <a:t>AM.EN.U4CSE20366 </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latin typeface="Times New Roman" panose="02020603050405020304" pitchFamily="18" charset="0"/>
                          <a:cs typeface="Times New Roman" panose="02020603050405020304" pitchFamily="18" charset="0"/>
                        </a:rPr>
                        <a:t>Sreesankar S</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353010"/>
                  </a:ext>
                </a:extLst>
              </a:tr>
              <a:tr h="384159">
                <a:tc>
                  <a:txBody>
                    <a:bodyPr/>
                    <a:lstStyle/>
                    <a:p>
                      <a:r>
                        <a:rPr lang="en-US" sz="1800">
                          <a:solidFill>
                            <a:schemeClr val="bg1"/>
                          </a:solidFill>
                          <a:latin typeface="Times New Roman" panose="02020603050405020304" pitchFamily="18" charset="0"/>
                          <a:cs typeface="Times New Roman" panose="02020603050405020304" pitchFamily="18" charset="0"/>
                        </a:rPr>
                        <a:t>AM.EN.U4CSE20321 </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Times New Roman" panose="02020603050405020304" pitchFamily="18" charset="0"/>
                          <a:cs typeface="Times New Roman" panose="02020603050405020304" pitchFamily="18" charset="0"/>
                        </a:rPr>
                        <a:t>Devesh Kumar V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9199285"/>
                  </a:ext>
                </a:extLst>
              </a:tr>
              <a:tr h="384159">
                <a:tc>
                  <a:txBody>
                    <a:bodyPr/>
                    <a:lstStyle/>
                    <a:p>
                      <a:r>
                        <a:rPr lang="en-US" sz="1800">
                          <a:solidFill>
                            <a:schemeClr val="bg1"/>
                          </a:solidFill>
                          <a:latin typeface="Times New Roman" panose="02020603050405020304" pitchFamily="18" charset="0"/>
                          <a:cs typeface="Times New Roman" panose="02020603050405020304" pitchFamily="18" charset="0"/>
                        </a:rPr>
                        <a:t>AM.EN.U4CSE20152 </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solidFill>
                            <a:schemeClr val="bg1"/>
                          </a:solidFill>
                          <a:latin typeface="Times New Roman" panose="02020603050405020304" pitchFamily="18" charset="0"/>
                          <a:cs typeface="Times New Roman" panose="02020603050405020304" pitchFamily="18" charset="0"/>
                        </a:rPr>
                        <a:t>Pranav B Nair</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01232"/>
                  </a:ext>
                </a:extLst>
              </a:tr>
            </a:tbl>
          </a:graphicData>
        </a:graphic>
      </p:graphicFrame>
    </p:spTree>
    <p:extLst>
      <p:ext uri="{BB962C8B-B14F-4D97-AF65-F5344CB8AC3E}">
        <p14:creationId xmlns:p14="http://schemas.microsoft.com/office/powerpoint/2010/main" val="30491948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DC6686-819B-0BAA-5F40-4694D4003B97}"/>
              </a:ext>
            </a:extLst>
          </p:cNvPr>
          <p:cNvSpPr>
            <a:spLocks noGrp="1"/>
          </p:cNvSpPr>
          <p:nvPr>
            <p:ph idx="1"/>
          </p:nvPr>
        </p:nvSpPr>
        <p:spPr/>
        <p:txBody>
          <a:bodyPr vert="horz" lIns="91440" tIns="45720" rIns="91440" bIns="45720" rtlCol="0" anchor="t">
            <a:normAutofit/>
          </a:bodyPr>
          <a:lstStyle/>
          <a:p>
            <a:pPr marL="0" indent="0">
              <a:buNone/>
            </a:pPr>
            <a:r>
              <a:rPr lang="en-IN" sz="2400" b="1">
                <a:latin typeface="Times New Roman"/>
                <a:cs typeface="Times New Roman"/>
              </a:rPr>
              <a:t>LEADER SELECTION ALGORITHM</a:t>
            </a:r>
            <a:endParaRPr lang="en-US"/>
          </a:p>
          <a:p>
            <a:pPr marL="0" indent="0">
              <a:buNone/>
            </a:pPr>
            <a:r>
              <a:rPr lang="en-IN" sz="2400">
                <a:latin typeface="Times New Roman"/>
                <a:cs typeface="Times New Roman"/>
              </a:rPr>
              <a:t> </a:t>
            </a:r>
            <a:r>
              <a:rPr lang="en-IN" sz="2000">
                <a:latin typeface="Times New Roman"/>
                <a:cs typeface="Times New Roman"/>
              </a:rPr>
              <a:t>Here we will be using the eigen vector centrality and the attribute information to compute a Composite/Leadership score which will be later considered to sort and rank the total list to get the top leader's list.</a:t>
            </a:r>
            <a:endParaRPr lang="en-IN"/>
          </a:p>
          <a:p>
            <a:pPr marL="457200" lvl="1">
              <a:buFont typeface="Wingdings" panose="020B0604020202020204" pitchFamily="34" charset="0"/>
              <a:buChar char="Ø"/>
            </a:pPr>
            <a:r>
              <a:rPr lang="en-IN" sz="2000" b="1">
                <a:latin typeface="Times New Roman"/>
                <a:cs typeface="Times New Roman"/>
              </a:rPr>
              <a:t>Eigen Vector Centrality</a:t>
            </a:r>
            <a:r>
              <a:rPr lang="en-IN">
                <a:latin typeface="Times New Roman"/>
                <a:cs typeface="Times New Roman"/>
              </a:rPr>
              <a:t>: </a:t>
            </a:r>
            <a:r>
              <a:rPr lang="en-IN" sz="2000">
                <a:latin typeface="Times New Roman"/>
                <a:cs typeface="Times New Roman"/>
              </a:rPr>
              <a:t>It is a measure of the influence or importance of a node in a network, based on the concept that connections to high-scoring nodes contribute more to a node's centrality.</a:t>
            </a:r>
          </a:p>
          <a:p>
            <a:pPr marL="0" indent="0">
              <a:buNone/>
            </a:pPr>
            <a:r>
              <a:rPr lang="en-IN" sz="2400" b="1">
                <a:latin typeface="Times New Roman"/>
                <a:cs typeface="Times New Roman"/>
              </a:rPr>
              <a:t>COMMUNITY COMPUTATION: </a:t>
            </a:r>
            <a:endParaRPr lang="en-IN">
              <a:cs typeface="Times New Roman"/>
            </a:endParaRPr>
          </a:p>
          <a:p>
            <a:pPr marL="0" indent="0">
              <a:buNone/>
            </a:pPr>
            <a:r>
              <a:rPr lang="en-US" sz="2000" b="1">
                <a:latin typeface="Times New Roman"/>
                <a:cs typeface="Times New Roman"/>
              </a:rPr>
              <a:t>Louvain Method:</a:t>
            </a:r>
            <a:r>
              <a:rPr lang="en-US" sz="2000">
                <a:latin typeface="Times New Roman"/>
                <a:cs typeface="Times New Roman"/>
              </a:rPr>
              <a:t> This method optimizes a modularity score to find communities in a network. It can be extended to attributed graphs by considering node attributes in the modularity calculation.</a:t>
            </a:r>
            <a:endParaRPr lang="en-IN" sz="2000"/>
          </a:p>
          <a:p>
            <a:pPr marL="0" indent="0">
              <a:buNone/>
            </a:pPr>
            <a:endParaRPr lang="en-US" sz="2000">
              <a:latin typeface="Times New Roman"/>
              <a:cs typeface="Times New Roman"/>
            </a:endParaRPr>
          </a:p>
          <a:p>
            <a:pPr marL="0" indent="0">
              <a:buNone/>
            </a:pPr>
            <a:r>
              <a:rPr lang="en-US" sz="2000" b="1">
                <a:latin typeface="Times New Roman"/>
                <a:cs typeface="Times New Roman"/>
              </a:rPr>
              <a:t>Greedy Modularity:</a:t>
            </a:r>
            <a:r>
              <a:rPr lang="en-US" sz="2000" b="1">
                <a:solidFill>
                  <a:srgbClr val="000000"/>
                </a:solidFill>
                <a:latin typeface="Times New Roman"/>
                <a:cs typeface="Times New Roman"/>
              </a:rPr>
              <a:t> </a:t>
            </a:r>
            <a:r>
              <a:rPr lang="en-US" sz="2000">
                <a:latin typeface="Georgia"/>
                <a:cs typeface="Times New Roman"/>
              </a:rPr>
              <a:t>The key idea behind this algorithm is to iteratively add nodes to communities in a way that maximizes the modularity of the resulting partition. </a:t>
            </a:r>
          </a:p>
          <a:p>
            <a:pPr marL="0" indent="0">
              <a:buNone/>
            </a:pPr>
            <a:endParaRPr lang="en-IN">
              <a:latin typeface="Times New Roman"/>
              <a:cs typeface="Times New Roman"/>
            </a:endParaRPr>
          </a:p>
          <a:p>
            <a:pPr marL="0" indent="0">
              <a:buNone/>
            </a:pPr>
            <a:endParaRPr lang="en-IN" sz="2800">
              <a:latin typeface="Times New Roman"/>
              <a:cs typeface="Calibri"/>
            </a:endParaRPr>
          </a:p>
          <a:p>
            <a:endParaRPr lang="en-IN">
              <a:latin typeface="Georgia"/>
              <a:cs typeface="Times New Roman" panose="02020603050405020304" pitchFamily="18" charset="0"/>
            </a:endParaRPr>
          </a:p>
          <a:p>
            <a:pPr marL="342900" indent="-342900">
              <a:buFont typeface="Wingdings" panose="020B0604020202020204" pitchFamily="34" charset="0"/>
              <a:buChar char="Ø"/>
            </a:pPr>
            <a:endParaRPr lang="en-IN">
              <a:latin typeface="Times New Roman" panose="02020603050405020304" pitchFamily="18" charset="0"/>
              <a:cs typeface="Times New Roman" panose="02020603050405020304" pitchFamily="18" charset="0"/>
            </a:endParaRPr>
          </a:p>
          <a:p>
            <a:pPr marL="0" indent="0">
              <a:buNone/>
            </a:pPr>
            <a:endParaRPr lang="en-IN">
              <a:latin typeface="Times New Roman" panose="02020603050405020304" pitchFamily="18" charset="0"/>
              <a:cs typeface="Times New Roman" panose="02020603050405020304" pitchFamily="18" charset="0"/>
            </a:endParaRPr>
          </a:p>
          <a:p>
            <a:pPr marL="0" indent="0">
              <a:buNone/>
            </a:pPr>
            <a:endParaRPr lang="en-IN">
              <a:cs typeface="Times New Roman" panose="02020603050405020304" pitchFamily="18" charset="0"/>
            </a:endParaRPr>
          </a:p>
          <a:p>
            <a:endParaRPr lang="en-US"/>
          </a:p>
        </p:txBody>
      </p:sp>
      <p:sp>
        <p:nvSpPr>
          <p:cNvPr id="3" name="Title 2">
            <a:extLst>
              <a:ext uri="{FF2B5EF4-FFF2-40B4-BE49-F238E27FC236}">
                <a16:creationId xmlns:a16="http://schemas.microsoft.com/office/drawing/2014/main" id="{4533C73C-77C3-8E23-F431-7EE4CA14FA82}"/>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Algorithms/Methodology </a:t>
            </a:r>
          </a:p>
        </p:txBody>
      </p:sp>
    </p:spTree>
    <p:extLst>
      <p:ext uri="{BB962C8B-B14F-4D97-AF65-F5344CB8AC3E}">
        <p14:creationId xmlns:p14="http://schemas.microsoft.com/office/powerpoint/2010/main" val="386888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1603BB-6CAD-E25B-1DB8-07A060331ADD}"/>
              </a:ext>
            </a:extLst>
          </p:cNvPr>
          <p:cNvSpPr>
            <a:spLocks noGrp="1"/>
          </p:cNvSpPr>
          <p:nvPr>
            <p:ph idx="1"/>
          </p:nvPr>
        </p:nvSpPr>
        <p:spPr/>
        <p:txBody>
          <a:bodyPr vert="horz" lIns="91440" tIns="45720" rIns="91440" bIns="45720" rtlCol="0" anchor="t">
            <a:normAutofit/>
          </a:bodyPr>
          <a:lstStyle/>
          <a:p>
            <a:pPr marL="0" indent="0">
              <a:buNone/>
            </a:pPr>
            <a:r>
              <a:rPr lang="en-US" sz="2000">
                <a:latin typeface="Times New Roman"/>
                <a:cs typeface="Times New Roman"/>
              </a:rPr>
              <a:t>Advantages of Louvain Method/ </a:t>
            </a:r>
            <a:r>
              <a:rPr lang="en-US" sz="2000">
                <a:latin typeface="Georgia"/>
                <a:cs typeface="Times New Roman"/>
              </a:rPr>
              <a:t>Greedy Modularity Communities</a:t>
            </a:r>
            <a:r>
              <a:rPr lang="en-US" sz="2000">
                <a:latin typeface="Times New Roman"/>
                <a:cs typeface="Times New Roman"/>
              </a:rPr>
              <a:t> over other Algorithms:</a:t>
            </a:r>
          </a:p>
          <a:p>
            <a:pPr>
              <a:buFont typeface="Wingdings" pitchFamily="2" charset="2"/>
              <a:buChar char="Ø"/>
            </a:pPr>
            <a:r>
              <a:rPr lang="en-US" sz="2200" b="1">
                <a:latin typeface="Times New Roman"/>
                <a:cs typeface="Times New Roman"/>
              </a:rPr>
              <a:t>Modularity Optimization: </a:t>
            </a:r>
            <a:r>
              <a:rPr lang="en-US" sz="2200">
                <a:latin typeface="Times New Roman"/>
                <a:cs typeface="Times New Roman"/>
              </a:rPr>
              <a:t>Maximizes modularity score for strong community division.</a:t>
            </a:r>
          </a:p>
          <a:p>
            <a:pPr>
              <a:buFont typeface="Wingdings" pitchFamily="2" charset="2"/>
              <a:buChar char="Ø"/>
            </a:pPr>
            <a:r>
              <a:rPr lang="en-US" sz="2200" b="1">
                <a:latin typeface="Times New Roman"/>
                <a:cs typeface="Times New Roman"/>
              </a:rPr>
              <a:t>Attribute Consideration: </a:t>
            </a:r>
            <a:r>
              <a:rPr lang="en-US" sz="2200">
                <a:latin typeface="Times New Roman"/>
                <a:cs typeface="Times New Roman"/>
              </a:rPr>
              <a:t>Extends to attributed networks, incorporating node attributes in modularity optimization.</a:t>
            </a:r>
          </a:p>
          <a:p>
            <a:pPr>
              <a:buFont typeface="Wingdings" pitchFamily="2" charset="2"/>
              <a:buChar char="Ø"/>
            </a:pPr>
            <a:r>
              <a:rPr lang="en-US" sz="2200" b="1">
                <a:latin typeface="Times New Roman"/>
                <a:cs typeface="Times New Roman"/>
              </a:rPr>
              <a:t>Community Quality: </a:t>
            </a:r>
            <a:r>
              <a:rPr lang="en-US" sz="2200">
                <a:latin typeface="Times New Roman"/>
                <a:cs typeface="Times New Roman"/>
              </a:rPr>
              <a:t>Focuses on high-quality communities with similar nodes.</a:t>
            </a:r>
          </a:p>
          <a:p>
            <a:pPr>
              <a:buFont typeface="Wingdings" pitchFamily="2" charset="2"/>
              <a:buChar char="Ø"/>
            </a:pPr>
            <a:r>
              <a:rPr lang="en-US" sz="2200" b="1">
                <a:latin typeface="Times New Roman"/>
                <a:cs typeface="Times New Roman"/>
              </a:rPr>
              <a:t>Scalability: </a:t>
            </a:r>
            <a:r>
              <a:rPr lang="en-US" sz="2200">
                <a:latin typeface="Times New Roman"/>
                <a:cs typeface="Times New Roman"/>
              </a:rPr>
              <a:t>Efficient for large networks.</a:t>
            </a:r>
          </a:p>
          <a:p>
            <a:pPr>
              <a:buFont typeface="Wingdings" pitchFamily="2" charset="2"/>
              <a:buChar char="Ø"/>
            </a:pPr>
            <a:r>
              <a:rPr lang="en-US" sz="2200" b="1">
                <a:latin typeface="Times New Roman"/>
                <a:cs typeface="Times New Roman"/>
              </a:rPr>
              <a:t>Adaptability: </a:t>
            </a:r>
            <a:r>
              <a:rPr lang="en-US" sz="2200">
                <a:latin typeface="Times New Roman"/>
                <a:cs typeface="Times New Roman"/>
              </a:rPr>
              <a:t>Suited for dynamic networks, capturing evolving community structures.</a:t>
            </a:r>
          </a:p>
          <a:p>
            <a:pPr>
              <a:buFont typeface="Wingdings" pitchFamily="2" charset="2"/>
              <a:buChar char="Ø"/>
            </a:pPr>
            <a:r>
              <a:rPr lang="en-US" sz="2200" b="1">
                <a:latin typeface="Times New Roman"/>
                <a:cs typeface="Times New Roman"/>
              </a:rPr>
              <a:t>Widespread Adoption: </a:t>
            </a:r>
            <a:r>
              <a:rPr lang="en-US" sz="2200">
                <a:latin typeface="Times New Roman"/>
                <a:cs typeface="Times New Roman"/>
              </a:rPr>
              <a:t>Popular choice across various fields for effective community detection.</a:t>
            </a:r>
          </a:p>
          <a:p>
            <a:pPr>
              <a:buFont typeface="Wingdings" pitchFamily="2" charset="2"/>
              <a:buChar char="Ø"/>
            </a:pPr>
            <a:r>
              <a:rPr lang="en-US" sz="2200" b="1">
                <a:latin typeface="Times New Roman"/>
                <a:cs typeface="Times New Roman"/>
              </a:rPr>
              <a:t>Flexibility and Adaptability: </a:t>
            </a:r>
            <a:r>
              <a:rPr lang="en-US" sz="2200">
                <a:latin typeface="Times New Roman"/>
                <a:cs typeface="Times New Roman"/>
              </a:rPr>
              <a:t>Flexible and can be applied to a variety of network types, including social networks, biological networks, citation networks, and more. </a:t>
            </a:r>
            <a:endParaRPr lang="en-US" sz="2200">
              <a:latin typeface="Times New Roman" panose="02020603050405020304" pitchFamily="18" charset="0"/>
              <a:cs typeface="Times New Roman" panose="02020603050405020304" pitchFamily="18" charset="0"/>
            </a:endParaRPr>
          </a:p>
          <a:p>
            <a:pPr>
              <a:buFont typeface="Wingdings" panose="020B0604020202020204" pitchFamily="34" charset="0"/>
              <a:buChar char="Ø"/>
            </a:pPr>
            <a:endParaRPr lang="en-US" sz="26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D5DB69A-5135-804B-F1A3-2C62AB360567}"/>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Algorithms/Methodology </a:t>
            </a:r>
          </a:p>
        </p:txBody>
      </p:sp>
    </p:spTree>
    <p:extLst>
      <p:ext uri="{BB962C8B-B14F-4D97-AF65-F5344CB8AC3E}">
        <p14:creationId xmlns:p14="http://schemas.microsoft.com/office/powerpoint/2010/main" val="226014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B8A335-F7DD-A53C-2306-A2B269483FB9}"/>
              </a:ext>
            </a:extLst>
          </p:cNvPr>
          <p:cNvSpPr>
            <a:spLocks noGrp="1"/>
          </p:cNvSpPr>
          <p:nvPr>
            <p:ph idx="1"/>
          </p:nvPr>
        </p:nvSpPr>
        <p:spPr/>
        <p:txBody>
          <a:bodyPr vert="horz" lIns="91440" tIns="45720" rIns="91440" bIns="45720" rtlCol="0" anchor="t">
            <a:normAutofit/>
          </a:bodyPr>
          <a:lstStyle/>
          <a:p>
            <a:r>
              <a:rPr lang="en-US" sz="2000">
                <a:latin typeface="Georgia"/>
              </a:rPr>
              <a:t>Worked on an Unattributed Dataset called Zachary's Karate Club.</a:t>
            </a:r>
          </a:p>
          <a:p>
            <a:r>
              <a:rPr lang="en-US" sz="2000">
                <a:latin typeface="Georgia"/>
              </a:rPr>
              <a:t>Implemented community detection algorithms using Girvan Newman and Louvain algorithms.</a:t>
            </a:r>
            <a:endParaRPr lang="en-US" sz="2000"/>
          </a:p>
          <a:p>
            <a:r>
              <a:rPr lang="en-US" sz="2000">
                <a:latin typeface="Georgia"/>
              </a:rPr>
              <a:t>Implemented the same community detection algorithm by finding a leader and found that the communities we got were different.</a:t>
            </a:r>
            <a:endParaRPr lang="en-US" sz="2000"/>
          </a:p>
          <a:p>
            <a:endParaRPr lang="en-US" sz="2000"/>
          </a:p>
        </p:txBody>
      </p:sp>
      <p:sp>
        <p:nvSpPr>
          <p:cNvPr id="3" name="Title 2">
            <a:extLst>
              <a:ext uri="{FF2B5EF4-FFF2-40B4-BE49-F238E27FC236}">
                <a16:creationId xmlns:a16="http://schemas.microsoft.com/office/drawing/2014/main" id="{4900A222-494A-312E-CBCC-1CC8AB61DC1B}"/>
              </a:ext>
            </a:extLst>
          </p:cNvPr>
          <p:cNvSpPr>
            <a:spLocks noGrp="1"/>
          </p:cNvSpPr>
          <p:nvPr>
            <p:ph type="title"/>
          </p:nvPr>
        </p:nvSpPr>
        <p:spPr/>
        <p:txBody>
          <a:bodyPr>
            <a:normAutofit fontScale="90000"/>
          </a:bodyPr>
          <a:lstStyle/>
          <a:p>
            <a:r>
              <a:rPr lang="en-US" sz="3700"/>
              <a:t>Progress After First Review:</a:t>
            </a:r>
            <a:endParaRPr lang="en-US"/>
          </a:p>
        </p:txBody>
      </p:sp>
      <p:pic>
        <p:nvPicPr>
          <p:cNvPr id="4" name="Picture 3" descr="A network of colored circles and lines&#10;&#10;Description automatically generated">
            <a:extLst>
              <a:ext uri="{FF2B5EF4-FFF2-40B4-BE49-F238E27FC236}">
                <a16:creationId xmlns:a16="http://schemas.microsoft.com/office/drawing/2014/main" id="{E54D6721-8327-E25E-6F6D-B2A29969D499}"/>
              </a:ext>
            </a:extLst>
          </p:cNvPr>
          <p:cNvPicPr>
            <a:picLocks noChangeAspect="1"/>
          </p:cNvPicPr>
          <p:nvPr/>
        </p:nvPicPr>
        <p:blipFill>
          <a:blip r:embed="rId2"/>
          <a:stretch>
            <a:fillRect/>
          </a:stretch>
        </p:blipFill>
        <p:spPr>
          <a:xfrm>
            <a:off x="958644" y="2816431"/>
            <a:ext cx="3406817" cy="3234047"/>
          </a:xfrm>
          <a:prstGeom prst="rect">
            <a:avLst/>
          </a:prstGeom>
        </p:spPr>
      </p:pic>
      <p:pic>
        <p:nvPicPr>
          <p:cNvPr id="5" name="Picture 4" descr="A network of dots and lines&#10;&#10;Description automatically generated">
            <a:extLst>
              <a:ext uri="{FF2B5EF4-FFF2-40B4-BE49-F238E27FC236}">
                <a16:creationId xmlns:a16="http://schemas.microsoft.com/office/drawing/2014/main" id="{1895FA71-9020-B95E-9948-F2497E791F97}"/>
              </a:ext>
            </a:extLst>
          </p:cNvPr>
          <p:cNvPicPr>
            <a:picLocks noChangeAspect="1"/>
          </p:cNvPicPr>
          <p:nvPr/>
        </p:nvPicPr>
        <p:blipFill>
          <a:blip r:embed="rId3"/>
          <a:stretch>
            <a:fillRect/>
          </a:stretch>
        </p:blipFill>
        <p:spPr>
          <a:xfrm>
            <a:off x="5534107" y="2766949"/>
            <a:ext cx="4241057" cy="3234047"/>
          </a:xfrm>
          <a:prstGeom prst="rect">
            <a:avLst/>
          </a:prstGeom>
        </p:spPr>
      </p:pic>
      <p:sp>
        <p:nvSpPr>
          <p:cNvPr id="6" name="TextBox 5">
            <a:extLst>
              <a:ext uri="{FF2B5EF4-FFF2-40B4-BE49-F238E27FC236}">
                <a16:creationId xmlns:a16="http://schemas.microsoft.com/office/drawing/2014/main" id="{28FED79A-4C47-2E00-5F2E-C0A812C05F3F}"/>
              </a:ext>
            </a:extLst>
          </p:cNvPr>
          <p:cNvSpPr txBox="1"/>
          <p:nvPr/>
        </p:nvSpPr>
        <p:spPr>
          <a:xfrm>
            <a:off x="8034759" y="3728012"/>
            <a:ext cx="3378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Graph with the leaders identified</a:t>
            </a:r>
            <a:endParaRPr lang="en-US"/>
          </a:p>
        </p:txBody>
      </p:sp>
    </p:spTree>
    <p:extLst>
      <p:ext uri="{BB962C8B-B14F-4D97-AF65-F5344CB8AC3E}">
        <p14:creationId xmlns:p14="http://schemas.microsoft.com/office/powerpoint/2010/main" val="3128152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a:extLst>
              <a:ext uri="{FF2B5EF4-FFF2-40B4-BE49-F238E27FC236}">
                <a16:creationId xmlns:a16="http://schemas.microsoft.com/office/drawing/2014/main" id="{CF178CC6-214D-EE4C-6462-2516E33859AA}"/>
              </a:ext>
            </a:extLst>
          </p:cNvPr>
          <p:cNvSpPr/>
          <p:nvPr/>
        </p:nvSpPr>
        <p:spPr>
          <a:xfrm>
            <a:off x="476248" y="1145976"/>
            <a:ext cx="4143375" cy="4476749"/>
          </a:xfrm>
          <a:prstGeom prst="teardrop">
            <a:avLst/>
          </a:prstGeom>
          <a:solidFill>
            <a:srgbClr val="B6114D"/>
          </a:solidFill>
          <a:ln w="57150">
            <a:solidFill>
              <a:srgbClr val="FFFF99"/>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9C1DEBD-6B5A-2007-C6DB-22EF8FAA30DE}"/>
              </a:ext>
            </a:extLst>
          </p:cNvPr>
          <p:cNvSpPr>
            <a:spLocks noGrp="1"/>
          </p:cNvSpPr>
          <p:nvPr>
            <p:ph idx="1"/>
          </p:nvPr>
        </p:nvSpPr>
        <p:spPr>
          <a:xfrm>
            <a:off x="4822030" y="2125474"/>
            <a:ext cx="10515600" cy="4908082"/>
          </a:xfrm>
        </p:spPr>
        <p:txBody>
          <a:bodyPr vert="horz" lIns="91440" tIns="45720" rIns="91440" bIns="45720" rtlCol="0" anchor="t">
            <a:normAutofit/>
          </a:bodyPr>
          <a:lstStyle/>
          <a:p>
            <a:pPr marL="0" indent="0">
              <a:buNone/>
            </a:pPr>
            <a:r>
              <a:rPr lang="en-US" sz="2400">
                <a:latin typeface="Times New Roman"/>
                <a:cs typeface="Times New Roman"/>
              </a:rPr>
              <a:t>Here we have experimented on two different datasets:</a:t>
            </a:r>
          </a:p>
          <a:p>
            <a:pPr marL="514350" indent="-514350">
              <a:buAutoNum type="arabicPeriod"/>
            </a:pPr>
            <a:r>
              <a:rPr lang="en-US" sz="2400">
                <a:latin typeface="Times New Roman"/>
                <a:cs typeface="Times New Roman"/>
              </a:rPr>
              <a:t>FACEBOOK DATASET</a:t>
            </a:r>
            <a:endParaRPr lang="en-US" sz="2400">
              <a:latin typeface="Times New Roman" panose="02020603050405020304" pitchFamily="18" charset="0"/>
              <a:cs typeface="Times New Roman" panose="02020603050405020304" pitchFamily="18" charset="0"/>
            </a:endParaRPr>
          </a:p>
          <a:p>
            <a:pPr marL="514350" indent="-514350">
              <a:buAutoNum type="arabicPeriod"/>
            </a:pPr>
            <a:r>
              <a:rPr lang="en-US" sz="2400">
                <a:latin typeface="Times New Roman"/>
                <a:cs typeface="Times New Roman"/>
              </a:rPr>
              <a:t>CORA DATASET</a:t>
            </a:r>
          </a:p>
        </p:txBody>
      </p:sp>
      <p:sp>
        <p:nvSpPr>
          <p:cNvPr id="3" name="Title 2">
            <a:extLst>
              <a:ext uri="{FF2B5EF4-FFF2-40B4-BE49-F238E27FC236}">
                <a16:creationId xmlns:a16="http://schemas.microsoft.com/office/drawing/2014/main" id="{A02FEDBE-0A63-A870-83E1-41241D03349B}"/>
              </a:ext>
            </a:extLst>
          </p:cNvPr>
          <p:cNvSpPr>
            <a:spLocks noGrp="1"/>
          </p:cNvSpPr>
          <p:nvPr>
            <p:ph type="title"/>
          </p:nvPr>
        </p:nvSpPr>
        <p:spPr>
          <a:xfrm>
            <a:off x="821531" y="2979942"/>
            <a:ext cx="3800476" cy="445253"/>
          </a:xfrm>
        </p:spPr>
        <p:txBody>
          <a:bodyPr>
            <a:normAutofit fontScale="90000"/>
          </a:bodyPr>
          <a:lstStyle/>
          <a:p>
            <a:pPr algn="ctr"/>
            <a:r>
              <a:rPr lang="en-US">
                <a:solidFill>
                  <a:srgbClr val="FFFFFF"/>
                </a:solidFill>
                <a:latin typeface="Times New Roman" panose="02020603050405020304" pitchFamily="18" charset="0"/>
                <a:cs typeface="Times New Roman" panose="02020603050405020304" pitchFamily="18" charset="0"/>
              </a:rPr>
              <a:t>Experimental Setup</a:t>
            </a:r>
          </a:p>
        </p:txBody>
      </p:sp>
    </p:spTree>
    <p:extLst>
      <p:ext uri="{BB962C8B-B14F-4D97-AF65-F5344CB8AC3E}">
        <p14:creationId xmlns:p14="http://schemas.microsoft.com/office/powerpoint/2010/main" val="768270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E5E60-184F-C507-B5E5-4A62823DBCD9}"/>
              </a:ext>
            </a:extLst>
          </p:cNvPr>
          <p:cNvSpPr>
            <a:spLocks noGrp="1"/>
          </p:cNvSpPr>
          <p:nvPr>
            <p:ph idx="1"/>
          </p:nvPr>
        </p:nvSpPr>
        <p:spPr/>
        <p:txBody>
          <a:bodyPr vert="horz" lIns="91440" tIns="45720" rIns="91440" bIns="45720" rtlCol="0" anchor="t">
            <a:normAutofit lnSpcReduction="10000"/>
          </a:bodyPr>
          <a:lstStyle/>
          <a:p>
            <a:pPr lvl="1"/>
            <a:r>
              <a:rPr lang="en-US" sz="2000">
                <a:latin typeface="Times New Roman"/>
                <a:cs typeface="Times New Roman"/>
              </a:rPr>
              <a:t>This dataset consists of  friends lists from Facebook. Facebook data was collected from survey participants using this Facebook app. The dataset includes nodes as profiles and edges as their connection</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a:cs typeface="Times New Roman"/>
            </a:endParaRPr>
          </a:p>
          <a:p>
            <a:pPr marL="457200" lvl="1" indent="0">
              <a:buNone/>
            </a:pPr>
            <a:r>
              <a:rPr lang="en-US">
                <a:latin typeface="Times New Roman"/>
                <a:cs typeface="Times New Roman"/>
              </a:rPr>
              <a:t>Description</a:t>
            </a:r>
            <a:endParaRPr lang="en-US">
              <a:latin typeface="Times New Roman" panose="02020603050405020304" pitchFamily="18" charset="0"/>
              <a:cs typeface="Times New Roman" panose="02020603050405020304" pitchFamily="18" charset="0"/>
            </a:endParaRPr>
          </a:p>
          <a:p>
            <a:pPr lvl="1">
              <a:buNone/>
            </a:pPr>
            <a:r>
              <a:rPr lang="en-US" sz="1400" b="1">
                <a:latin typeface="Times New Roman"/>
                <a:cs typeface="Times New Roman"/>
              </a:rPr>
              <a:t>Nodes</a:t>
            </a:r>
            <a:r>
              <a:rPr lang="en-US" sz="1200">
                <a:latin typeface="Times New Roman"/>
                <a:cs typeface="Times New Roman"/>
              </a:rPr>
              <a:t>:</a:t>
            </a:r>
            <a:endParaRPr lang="en-US">
              <a:latin typeface="Times New Roman"/>
              <a:cs typeface="Times New Roman"/>
            </a:endParaRPr>
          </a:p>
          <a:p>
            <a:pPr marL="0" indent="0">
              <a:buNone/>
            </a:pPr>
            <a:r>
              <a:rPr lang="en-US" sz="1200">
                <a:latin typeface="Times New Roman"/>
                <a:cs typeface="Times New Roman"/>
              </a:rPr>
              <a:t>            </a:t>
            </a:r>
            <a:r>
              <a:rPr lang="en-US" sz="1600">
                <a:latin typeface="Times New Roman"/>
                <a:cs typeface="Times New Roman"/>
              </a:rPr>
              <a:t>Each node in the dataset represents a Facebook profile or user account.</a:t>
            </a:r>
          </a:p>
          <a:p>
            <a:pPr marL="0" indent="0">
              <a:buNone/>
            </a:pPr>
            <a:r>
              <a:rPr lang="en-US" sz="1600">
                <a:latin typeface="Times New Roman"/>
                <a:cs typeface="Times New Roman"/>
              </a:rPr>
              <a:t>         Nodes could include individuals who participated in the survey or whose data was collected through a Facebook app.</a:t>
            </a:r>
          </a:p>
          <a:p>
            <a:pPr indent="0">
              <a:buNone/>
            </a:pPr>
            <a:r>
              <a:rPr lang="en-US" sz="1200">
                <a:latin typeface="Times New Roman"/>
                <a:cs typeface="Times New Roman"/>
              </a:rPr>
              <a:t>      </a:t>
            </a:r>
            <a:r>
              <a:rPr lang="en-US" sz="1400" b="1">
                <a:latin typeface="Times New Roman"/>
                <a:cs typeface="Times New Roman"/>
              </a:rPr>
              <a:t>Edges</a:t>
            </a:r>
            <a:r>
              <a:rPr lang="en-US" sz="1200">
                <a:latin typeface="Times New Roman"/>
                <a:cs typeface="Times New Roman"/>
              </a:rPr>
              <a:t>:</a:t>
            </a:r>
            <a:endParaRPr lang="en-US">
              <a:latin typeface="Times New Roman"/>
              <a:cs typeface="Times New Roman"/>
            </a:endParaRPr>
          </a:p>
          <a:p>
            <a:pPr marL="0" indent="0" algn="just">
              <a:buNone/>
            </a:pPr>
            <a:r>
              <a:rPr lang="en-US" sz="1200">
                <a:latin typeface="Times New Roman"/>
                <a:cs typeface="Times New Roman"/>
              </a:rPr>
              <a:t>           </a:t>
            </a:r>
            <a:r>
              <a:rPr lang="en-US" sz="1600">
                <a:latin typeface="Times New Roman"/>
                <a:cs typeface="Times New Roman"/>
              </a:rPr>
              <a:t> Edges between nodes represent connections or friendships between individuals on Facebook.</a:t>
            </a:r>
          </a:p>
          <a:p>
            <a:pPr marL="0" indent="0" algn="just">
              <a:buNone/>
            </a:pPr>
            <a:r>
              <a:rPr lang="en-US" sz="1600">
                <a:latin typeface="Times New Roman"/>
                <a:cs typeface="Times New Roman"/>
              </a:rPr>
              <a:t>         If there is an edge between nodes A and B, it indicates that the user associated with node A is friends with the user                     associated with node B.</a:t>
            </a:r>
          </a:p>
          <a:p>
            <a:pPr marL="800100" lvl="1" indent="-342900"/>
            <a:endParaRPr lang="en-US">
              <a:latin typeface="Times New Roman"/>
              <a:cs typeface="Times New Roman"/>
            </a:endParaRPr>
          </a:p>
        </p:txBody>
      </p:sp>
      <p:sp>
        <p:nvSpPr>
          <p:cNvPr id="3" name="Title 2">
            <a:extLst>
              <a:ext uri="{FF2B5EF4-FFF2-40B4-BE49-F238E27FC236}">
                <a16:creationId xmlns:a16="http://schemas.microsoft.com/office/drawing/2014/main" id="{AE24266F-EC5D-621B-8760-C5ECACFA7DD5}"/>
              </a:ext>
            </a:extLst>
          </p:cNvPr>
          <p:cNvSpPr>
            <a:spLocks noGrp="1"/>
          </p:cNvSpPr>
          <p:nvPr>
            <p:ph type="title"/>
          </p:nvPr>
        </p:nvSpPr>
        <p:spPr/>
        <p:txBody>
          <a:bodyPr>
            <a:normAutofit fontScale="90000"/>
          </a:bodyPr>
          <a:lstStyle/>
          <a:p>
            <a:r>
              <a:rPr lang="en-US">
                <a:latin typeface="Times New Roman"/>
                <a:cs typeface="Times New Roman"/>
              </a:rPr>
              <a:t>DATASET-1(FACEBOOK DATASET)</a:t>
            </a:r>
            <a:endParaRPr lang="en-US">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CC836A4-3505-985D-CCF1-9F00B6CDC879}"/>
              </a:ext>
            </a:extLst>
          </p:cNvPr>
          <p:cNvGraphicFramePr>
            <a:graphicFrameLocks noGrp="1"/>
          </p:cNvGraphicFramePr>
          <p:nvPr>
            <p:extLst>
              <p:ext uri="{D42A27DB-BD31-4B8C-83A1-F6EECF244321}">
                <p14:modId xmlns:p14="http://schemas.microsoft.com/office/powerpoint/2010/main" val="728916580"/>
              </p:ext>
            </p:extLst>
          </p:nvPr>
        </p:nvGraphicFramePr>
        <p:xfrm>
          <a:off x="1216007" y="2181805"/>
          <a:ext cx="9229344" cy="1032510"/>
        </p:xfrm>
        <a:graphic>
          <a:graphicData uri="http://schemas.openxmlformats.org/drawingml/2006/table">
            <a:tbl>
              <a:tblPr/>
              <a:tblGrid>
                <a:gridCol w="4614672">
                  <a:extLst>
                    <a:ext uri="{9D8B030D-6E8A-4147-A177-3AD203B41FA5}">
                      <a16:colId xmlns:a16="http://schemas.microsoft.com/office/drawing/2014/main" val="3302959171"/>
                    </a:ext>
                  </a:extLst>
                </a:gridCol>
                <a:gridCol w="4614672">
                  <a:extLst>
                    <a:ext uri="{9D8B030D-6E8A-4147-A177-3AD203B41FA5}">
                      <a16:colId xmlns:a16="http://schemas.microsoft.com/office/drawing/2014/main" val="3486785158"/>
                    </a:ext>
                  </a:extLst>
                </a:gridCol>
              </a:tblGrid>
              <a:tr h="291432">
                <a:tc gridSpan="2">
                  <a:txBody>
                    <a:bodyPr/>
                    <a:lstStyle/>
                    <a:p>
                      <a:pPr algn="l"/>
                      <a:r>
                        <a:rPr lang="en-IN" b="0" i="0">
                          <a:solidFill>
                            <a:srgbClr val="FFFFFF"/>
                          </a:solidFill>
                          <a:effectLst/>
                        </a:rPr>
                        <a:t>Dataset statistics</a:t>
                      </a:r>
                    </a:p>
                  </a:txBody>
                  <a:tcPr marL="95250" marR="95250" marT="47625" marB="47625" anchor="ctr">
                    <a:lnL>
                      <a:noFill/>
                    </a:lnL>
                    <a:lnR>
                      <a:noFill/>
                    </a:lnR>
                    <a:lnT>
                      <a:noFill/>
                    </a:lnT>
                    <a:lnB>
                      <a:noFill/>
                    </a:lnB>
                    <a:solidFill>
                      <a:srgbClr val="74A743"/>
                    </a:solidFill>
                  </a:tcPr>
                </a:tc>
                <a:tc hMerge="1">
                  <a:txBody>
                    <a:bodyPr/>
                    <a:lstStyle/>
                    <a:p>
                      <a:endParaRPr lang="en-US"/>
                    </a:p>
                  </a:txBody>
                  <a:tcPr/>
                </a:tc>
                <a:extLst>
                  <a:ext uri="{0D108BD9-81ED-4DB2-BD59-A6C34878D82A}">
                    <a16:rowId xmlns:a16="http://schemas.microsoft.com/office/drawing/2014/main" val="828262680"/>
                  </a:ext>
                </a:extLst>
              </a:tr>
              <a:tr h="327421">
                <a:tc>
                  <a:txBody>
                    <a:bodyPr/>
                    <a:lstStyle/>
                    <a:p>
                      <a:r>
                        <a:rPr lang="en-IN">
                          <a:solidFill>
                            <a:srgbClr val="000000"/>
                          </a:solidFill>
                          <a:effectLst/>
                        </a:rPr>
                        <a:t>Nodes</a:t>
                      </a:r>
                    </a:p>
                  </a:txBody>
                  <a:tcPr marL="76200" marR="76200" marT="28575" marB="28575" anchor="ctr">
                    <a:lnL>
                      <a:noFill/>
                    </a:lnL>
                    <a:lnR>
                      <a:noFill/>
                    </a:lnR>
                    <a:lnT>
                      <a:noFill/>
                    </a:lnT>
                    <a:lnB w="9525" cap="flat" cmpd="sng" algn="ctr">
                      <a:solidFill>
                        <a:srgbClr val="CCCCCC"/>
                      </a:solidFill>
                      <a:prstDash val="solid"/>
                      <a:round/>
                      <a:headEnd type="none" w="med" len="med"/>
                      <a:tailEnd type="none" w="med" len="med"/>
                    </a:lnB>
                    <a:solidFill>
                      <a:srgbClr val="FFFFFF"/>
                    </a:solidFill>
                  </a:tcPr>
                </a:tc>
                <a:tc>
                  <a:txBody>
                    <a:bodyPr/>
                    <a:lstStyle/>
                    <a:p>
                      <a:r>
                        <a:rPr lang="en-IN">
                          <a:solidFill>
                            <a:srgbClr val="000000"/>
                          </a:solidFill>
                          <a:effectLst/>
                        </a:rPr>
                        <a:t>4039</a:t>
                      </a:r>
                    </a:p>
                  </a:txBody>
                  <a:tcPr marL="76200" marR="76200" marT="28575" marB="28575" anchor="ctr">
                    <a:lnL>
                      <a:noFill/>
                    </a:lnL>
                    <a:lnR>
                      <a:noFill/>
                    </a:lnR>
                    <a:lnT>
                      <a:noFill/>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83735414"/>
                  </a:ext>
                </a:extLst>
              </a:tr>
              <a:tr h="261387">
                <a:tc>
                  <a:txBody>
                    <a:bodyPr/>
                    <a:lstStyle/>
                    <a:p>
                      <a:r>
                        <a:rPr lang="en-IN">
                          <a:solidFill>
                            <a:srgbClr val="000000"/>
                          </a:solidFill>
                          <a:effectLst/>
                        </a:rPr>
                        <a:t>Edges</a:t>
                      </a:r>
                    </a:p>
                  </a:txBody>
                  <a:tcPr marL="76200" marR="76200" marT="28575" marB="28575" anchor="ctr">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r>
                        <a:rPr lang="en-IN">
                          <a:solidFill>
                            <a:srgbClr val="000000"/>
                          </a:solidFill>
                          <a:effectLst/>
                        </a:rPr>
                        <a:t>88234</a:t>
                      </a:r>
                    </a:p>
                  </a:txBody>
                  <a:tcPr marL="76200" marR="76200" marT="28575" marB="28575" anchor="ctr">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1373138264"/>
                  </a:ext>
                </a:extLst>
              </a:tr>
            </a:tbl>
          </a:graphicData>
        </a:graphic>
      </p:graphicFrame>
    </p:spTree>
    <p:extLst>
      <p:ext uri="{BB962C8B-B14F-4D97-AF65-F5344CB8AC3E}">
        <p14:creationId xmlns:p14="http://schemas.microsoft.com/office/powerpoint/2010/main" val="321458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C1DEBD-6B5A-2007-C6DB-22EF8FAA30DE}"/>
              </a:ext>
            </a:extLst>
          </p:cNvPr>
          <p:cNvSpPr>
            <a:spLocks noGrp="1"/>
          </p:cNvSpPr>
          <p:nvPr>
            <p:ph idx="1"/>
          </p:nvPr>
        </p:nvSpPr>
        <p:spPr>
          <a:xfrm>
            <a:off x="472108" y="850126"/>
            <a:ext cx="10515600" cy="4908082"/>
          </a:xfrm>
        </p:spPr>
        <p:txBody>
          <a:bodyPr/>
          <a:lstStyle/>
          <a:p>
            <a:r>
              <a:rPr lang="en-US">
                <a:latin typeface="Times New Roman" panose="02020603050405020304" pitchFamily="18" charset="0"/>
                <a:cs typeface="Times New Roman" panose="02020603050405020304" pitchFamily="18" charset="0"/>
              </a:rPr>
              <a:t>Visualization of the Dataset</a:t>
            </a:r>
          </a:p>
        </p:txBody>
      </p:sp>
      <p:sp>
        <p:nvSpPr>
          <p:cNvPr id="3" name="Title 2">
            <a:extLst>
              <a:ext uri="{FF2B5EF4-FFF2-40B4-BE49-F238E27FC236}">
                <a16:creationId xmlns:a16="http://schemas.microsoft.com/office/drawing/2014/main" id="{A02FEDBE-0A63-A870-83E1-41241D03349B}"/>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Experimental Setup</a:t>
            </a:r>
          </a:p>
        </p:txBody>
      </p:sp>
      <p:pic>
        <p:nvPicPr>
          <p:cNvPr id="4" name="Picture 3" descr="A green and black structure&#10;&#10;Description automatically generated">
            <a:extLst>
              <a:ext uri="{FF2B5EF4-FFF2-40B4-BE49-F238E27FC236}">
                <a16:creationId xmlns:a16="http://schemas.microsoft.com/office/drawing/2014/main" id="{204CE50B-AC43-F971-C335-2D05B12F9DB4}"/>
              </a:ext>
            </a:extLst>
          </p:cNvPr>
          <p:cNvPicPr>
            <a:picLocks noChangeAspect="1"/>
          </p:cNvPicPr>
          <p:nvPr/>
        </p:nvPicPr>
        <p:blipFill rotWithShape="1">
          <a:blip r:embed="rId2"/>
          <a:srcRect l="6522" r="11504" b="-152"/>
          <a:stretch/>
        </p:blipFill>
        <p:spPr>
          <a:xfrm>
            <a:off x="2716696" y="1458824"/>
            <a:ext cx="6223005" cy="4542227"/>
          </a:xfrm>
          <a:prstGeom prst="rect">
            <a:avLst/>
          </a:prstGeom>
        </p:spPr>
      </p:pic>
    </p:spTree>
    <p:extLst>
      <p:ext uri="{BB962C8B-B14F-4D97-AF65-F5344CB8AC3E}">
        <p14:creationId xmlns:p14="http://schemas.microsoft.com/office/powerpoint/2010/main" val="70518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DEDCB-3C87-4BE7-1B7A-D36D17CC57C7}"/>
              </a:ext>
            </a:extLst>
          </p:cNvPr>
          <p:cNvSpPr>
            <a:spLocks noGrp="1"/>
          </p:cNvSpPr>
          <p:nvPr>
            <p:ph idx="1"/>
          </p:nvPr>
        </p:nvSpPr>
        <p:spPr>
          <a:xfrm>
            <a:off x="361673" y="877734"/>
            <a:ext cx="10515600" cy="4908082"/>
          </a:xfrm>
        </p:spPr>
        <p:txBody>
          <a:bodyPr vert="horz" lIns="91440" tIns="45720" rIns="91440" bIns="45720" rtlCol="0" anchor="t">
            <a:normAutofit/>
          </a:bodyPr>
          <a:lstStyle/>
          <a:p>
            <a:r>
              <a:rPr lang="en-GB" sz="2400">
                <a:latin typeface="Times New Roman"/>
                <a:cs typeface="Times New Roman"/>
              </a:rPr>
              <a:t>Here we are adding attributes to all the nodes, where the attributes does not have a real-life application</a:t>
            </a:r>
          </a:p>
        </p:txBody>
      </p:sp>
      <p:sp>
        <p:nvSpPr>
          <p:cNvPr id="5" name="Title 2">
            <a:extLst>
              <a:ext uri="{FF2B5EF4-FFF2-40B4-BE49-F238E27FC236}">
                <a16:creationId xmlns:a16="http://schemas.microsoft.com/office/drawing/2014/main" id="{D59C3DCE-91B3-1F75-D549-CE2BF0322E8B}"/>
              </a:ext>
            </a:extLst>
          </p:cNvPr>
          <p:cNvSpPr>
            <a:spLocks noGrp="1"/>
          </p:cNvSpPr>
          <p:nvPr>
            <p:ph type="title"/>
          </p:nvPr>
        </p:nvSpPr>
        <p:spPr>
          <a:xfrm>
            <a:off x="571499" y="348661"/>
            <a:ext cx="10515600" cy="421441"/>
          </a:xfrm>
        </p:spPr>
        <p:txBody>
          <a:bodyPr>
            <a:normAutofit fontScale="90000"/>
          </a:bodyPr>
          <a:lstStyle/>
          <a:p>
            <a:r>
              <a:rPr lang="en-US">
                <a:latin typeface="Times New Roman" panose="02020603050405020304" pitchFamily="18" charset="0"/>
                <a:cs typeface="Times New Roman" panose="02020603050405020304" pitchFamily="18" charset="0"/>
              </a:rPr>
              <a:t>Experimental Setup</a:t>
            </a:r>
          </a:p>
        </p:txBody>
      </p:sp>
      <p:pic>
        <p:nvPicPr>
          <p:cNvPr id="6" name="Picture 5" descr="A screenshot of a computer program&#10;&#10;Description automatically generated">
            <a:extLst>
              <a:ext uri="{FF2B5EF4-FFF2-40B4-BE49-F238E27FC236}">
                <a16:creationId xmlns:a16="http://schemas.microsoft.com/office/drawing/2014/main" id="{7BB2878D-6D2B-7D04-A270-364EFA8F7205}"/>
              </a:ext>
            </a:extLst>
          </p:cNvPr>
          <p:cNvPicPr>
            <a:picLocks noChangeAspect="1"/>
          </p:cNvPicPr>
          <p:nvPr/>
        </p:nvPicPr>
        <p:blipFill rotWithShape="1">
          <a:blip r:embed="rId2"/>
          <a:srcRect r="28161" b="-144"/>
          <a:stretch/>
        </p:blipFill>
        <p:spPr>
          <a:xfrm>
            <a:off x="2692357" y="1714162"/>
            <a:ext cx="5902739" cy="4104134"/>
          </a:xfrm>
          <a:prstGeom prst="rect">
            <a:avLst/>
          </a:prstGeom>
        </p:spPr>
      </p:pic>
    </p:spTree>
    <p:extLst>
      <p:ext uri="{BB962C8B-B14F-4D97-AF65-F5344CB8AC3E}">
        <p14:creationId xmlns:p14="http://schemas.microsoft.com/office/powerpoint/2010/main" val="1717521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493B56-230A-59C2-5229-3C0C6FA3FB5D}"/>
              </a:ext>
            </a:extLst>
          </p:cNvPr>
          <p:cNvSpPr>
            <a:spLocks noGrp="1"/>
          </p:cNvSpPr>
          <p:nvPr>
            <p:ph idx="1"/>
          </p:nvPr>
        </p:nvSpPr>
        <p:spPr>
          <a:xfrm>
            <a:off x="571499" y="480259"/>
            <a:ext cx="10515600" cy="5167514"/>
          </a:xfrm>
        </p:spPr>
        <p:txBody>
          <a:bodyPr vert="horz" lIns="91440" tIns="45720" rIns="91440" bIns="45720" rtlCol="0" anchor="t">
            <a:normAutofit/>
          </a:bodyPr>
          <a:lstStyle/>
          <a:p>
            <a:pPr marL="0" indent="0">
              <a:buNone/>
            </a:pPr>
            <a:r>
              <a:rPr lang="en-US" sz="1600">
                <a:latin typeface="Times New Roman"/>
                <a:cs typeface="Times New Roman"/>
              </a:rPr>
              <a:t>Leader detection based on attributes</a:t>
            </a:r>
            <a:endParaRPr lang="en-US" sz="2000"/>
          </a:p>
          <a:p>
            <a:r>
              <a:rPr lang="en-US" sz="1600">
                <a:latin typeface="Times New Roman"/>
                <a:cs typeface="Times New Roman"/>
              </a:rPr>
              <a:t>We can detect leaders based on a particular attribute</a:t>
            </a:r>
          </a:p>
          <a:p>
            <a:r>
              <a:rPr lang="en-US" sz="1600">
                <a:latin typeface="Times New Roman"/>
                <a:cs typeface="Times New Roman"/>
              </a:rPr>
              <a:t>This can be very helpful in real world application</a:t>
            </a:r>
          </a:p>
        </p:txBody>
      </p:sp>
      <p:sp>
        <p:nvSpPr>
          <p:cNvPr id="3" name="Title 2">
            <a:extLst>
              <a:ext uri="{FF2B5EF4-FFF2-40B4-BE49-F238E27FC236}">
                <a16:creationId xmlns:a16="http://schemas.microsoft.com/office/drawing/2014/main" id="{374CD85E-6FC2-1B44-00A1-2CF8DAD43803}"/>
              </a:ext>
            </a:extLst>
          </p:cNvPr>
          <p:cNvSpPr>
            <a:spLocks noGrp="1"/>
          </p:cNvSpPr>
          <p:nvPr>
            <p:ph type="title"/>
          </p:nvPr>
        </p:nvSpPr>
        <p:spPr>
          <a:xfrm>
            <a:off x="571499" y="61531"/>
            <a:ext cx="10515600" cy="421441"/>
          </a:xfrm>
        </p:spPr>
        <p:txBody>
          <a:bodyPr>
            <a:normAutofit fontScale="90000"/>
          </a:bodyPr>
          <a:lstStyle/>
          <a:p>
            <a:r>
              <a:rPr lang="en-IN">
                <a:latin typeface="Times New Roman" panose="02020603050405020304" pitchFamily="18" charset="0"/>
                <a:cs typeface="Times New Roman" panose="02020603050405020304" pitchFamily="18" charset="0"/>
              </a:rPr>
              <a:t>Experiments and Results</a:t>
            </a:r>
            <a:endParaRPr lang="en-US">
              <a:latin typeface="Times New Roman" panose="02020603050405020304" pitchFamily="18" charset="0"/>
              <a:cs typeface="Times New Roman" panose="02020603050405020304" pitchFamily="18" charset="0"/>
            </a:endParaRPr>
          </a:p>
        </p:txBody>
      </p:sp>
      <p:pic>
        <p:nvPicPr>
          <p:cNvPr id="4" name="Picture 3" descr="A screenshot of a computer code&#10;&#10;Description automatically generated">
            <a:extLst>
              <a:ext uri="{FF2B5EF4-FFF2-40B4-BE49-F238E27FC236}">
                <a16:creationId xmlns:a16="http://schemas.microsoft.com/office/drawing/2014/main" id="{3973ED5A-F27A-5EB9-0ADA-3F99310BA954}"/>
              </a:ext>
            </a:extLst>
          </p:cNvPr>
          <p:cNvPicPr>
            <a:picLocks noChangeAspect="1"/>
          </p:cNvPicPr>
          <p:nvPr/>
        </p:nvPicPr>
        <p:blipFill>
          <a:blip r:embed="rId2"/>
          <a:stretch>
            <a:fillRect/>
          </a:stretch>
        </p:blipFill>
        <p:spPr>
          <a:xfrm>
            <a:off x="2197652" y="1467670"/>
            <a:ext cx="6891130" cy="4557660"/>
          </a:xfrm>
          <a:prstGeom prst="rect">
            <a:avLst/>
          </a:prstGeom>
        </p:spPr>
      </p:pic>
    </p:spTree>
    <p:extLst>
      <p:ext uri="{BB962C8B-B14F-4D97-AF65-F5344CB8AC3E}">
        <p14:creationId xmlns:p14="http://schemas.microsoft.com/office/powerpoint/2010/main" val="23319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1264AE-F444-35A2-8983-17A66A2E479F}"/>
              </a:ext>
            </a:extLst>
          </p:cNvPr>
          <p:cNvSpPr>
            <a:spLocks noGrp="1"/>
          </p:cNvSpPr>
          <p:nvPr>
            <p:ph type="title"/>
          </p:nvPr>
        </p:nvSpPr>
        <p:spPr/>
        <p:txBody>
          <a:bodyPr>
            <a:normAutofit fontScale="90000"/>
          </a:bodyPr>
          <a:lstStyle/>
          <a:p>
            <a:r>
              <a:rPr lang="en-IN">
                <a:latin typeface="Times New Roman" panose="02020603050405020304" pitchFamily="18" charset="0"/>
                <a:cs typeface="Times New Roman" panose="02020603050405020304" pitchFamily="18" charset="0"/>
              </a:rPr>
              <a:t>Experiments</a:t>
            </a:r>
            <a:r>
              <a:rPr lang="en-IN"/>
              <a:t> and Results</a:t>
            </a:r>
            <a:endParaRPr lang="en-US"/>
          </a:p>
        </p:txBody>
      </p:sp>
      <p:pic>
        <p:nvPicPr>
          <p:cNvPr id="4" name="Picture 3" descr="A close up of words&#10;&#10;Description automatically generated">
            <a:extLst>
              <a:ext uri="{FF2B5EF4-FFF2-40B4-BE49-F238E27FC236}">
                <a16:creationId xmlns:a16="http://schemas.microsoft.com/office/drawing/2014/main" id="{C3509651-C787-0188-92E5-61D2D68912A2}"/>
              </a:ext>
            </a:extLst>
          </p:cNvPr>
          <p:cNvPicPr>
            <a:picLocks noChangeAspect="1"/>
          </p:cNvPicPr>
          <p:nvPr/>
        </p:nvPicPr>
        <p:blipFill>
          <a:blip r:embed="rId2"/>
          <a:stretch>
            <a:fillRect/>
          </a:stretch>
        </p:blipFill>
        <p:spPr>
          <a:xfrm>
            <a:off x="679174" y="2237781"/>
            <a:ext cx="10303565" cy="1189742"/>
          </a:xfrm>
          <a:prstGeom prst="rect">
            <a:avLst/>
          </a:prstGeom>
        </p:spPr>
      </p:pic>
      <p:sp>
        <p:nvSpPr>
          <p:cNvPr id="9" name="Content Placeholder 8">
            <a:extLst>
              <a:ext uri="{FF2B5EF4-FFF2-40B4-BE49-F238E27FC236}">
                <a16:creationId xmlns:a16="http://schemas.microsoft.com/office/drawing/2014/main" id="{99DB7D06-1F1D-BAF6-3FD7-1F96F95B0EFC}"/>
              </a:ext>
            </a:extLst>
          </p:cNvPr>
          <p:cNvSpPr>
            <a:spLocks noGrp="1"/>
          </p:cNvSpPr>
          <p:nvPr>
            <p:ph idx="1"/>
          </p:nvPr>
        </p:nvSpPr>
        <p:spPr/>
        <p:txBody>
          <a:bodyPr vert="horz" lIns="91440" tIns="45720" rIns="91440" bIns="45720" rtlCol="0" anchor="t">
            <a:normAutofit/>
          </a:bodyPr>
          <a:lstStyle/>
          <a:p>
            <a:r>
              <a:rPr lang="en-GB" sz="2400">
                <a:latin typeface="Times New Roman"/>
                <a:cs typeface="Times New Roman"/>
              </a:rPr>
              <a:t>Now we are assigning a leadership score based on the three attributes.</a:t>
            </a:r>
          </a:p>
          <a:p>
            <a:r>
              <a:rPr lang="en-GB" sz="2400">
                <a:latin typeface="Times New Roman"/>
                <a:cs typeface="Times New Roman"/>
              </a:rPr>
              <a:t>According to this score , we will decide our leader</a:t>
            </a:r>
          </a:p>
        </p:txBody>
      </p:sp>
      <p:pic>
        <p:nvPicPr>
          <p:cNvPr id="10" name="Picture 9" descr="A close-up of a math equation&#10;&#10;Description automatically generated">
            <a:extLst>
              <a:ext uri="{FF2B5EF4-FFF2-40B4-BE49-F238E27FC236}">
                <a16:creationId xmlns:a16="http://schemas.microsoft.com/office/drawing/2014/main" id="{FD620151-01D6-01D6-FD7B-E43C81E49E50}"/>
              </a:ext>
            </a:extLst>
          </p:cNvPr>
          <p:cNvPicPr>
            <a:picLocks noChangeAspect="1"/>
          </p:cNvPicPr>
          <p:nvPr/>
        </p:nvPicPr>
        <p:blipFill>
          <a:blip r:embed="rId3"/>
          <a:stretch>
            <a:fillRect/>
          </a:stretch>
        </p:blipFill>
        <p:spPr>
          <a:xfrm>
            <a:off x="679174" y="3960210"/>
            <a:ext cx="10309086" cy="1251188"/>
          </a:xfrm>
          <a:prstGeom prst="rect">
            <a:avLst/>
          </a:prstGeom>
        </p:spPr>
      </p:pic>
    </p:spTree>
    <p:extLst>
      <p:ext uri="{BB962C8B-B14F-4D97-AF65-F5344CB8AC3E}">
        <p14:creationId xmlns:p14="http://schemas.microsoft.com/office/powerpoint/2010/main" val="143048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8B0201-DE00-E34D-2925-28F660E46471}"/>
              </a:ext>
            </a:extLst>
          </p:cNvPr>
          <p:cNvSpPr>
            <a:spLocks noGrp="1"/>
          </p:cNvSpPr>
          <p:nvPr>
            <p:ph idx="1"/>
          </p:nvPr>
        </p:nvSpPr>
        <p:spPr/>
        <p:txBody>
          <a:bodyPr vert="horz" lIns="91440" tIns="45720" rIns="91440" bIns="45720" rtlCol="0" anchor="t">
            <a:normAutofit/>
          </a:bodyPr>
          <a:lstStyle/>
          <a:p>
            <a:r>
              <a:rPr lang="en-US">
                <a:latin typeface="Times New Roman"/>
                <a:cs typeface="Times New Roman"/>
              </a:rPr>
              <a:t> All nodes with leadership scores</a:t>
            </a:r>
          </a:p>
          <a:p>
            <a:endParaRPr lang="en-US">
              <a:latin typeface="Times New Roman"/>
              <a:cs typeface="Times New Roman"/>
            </a:endParaRPr>
          </a:p>
        </p:txBody>
      </p:sp>
      <p:sp>
        <p:nvSpPr>
          <p:cNvPr id="3" name="Title 2">
            <a:extLst>
              <a:ext uri="{FF2B5EF4-FFF2-40B4-BE49-F238E27FC236}">
                <a16:creationId xmlns:a16="http://schemas.microsoft.com/office/drawing/2014/main" id="{A57E9422-4F50-1906-23A1-652151A6ABD1}"/>
              </a:ext>
            </a:extLst>
          </p:cNvPr>
          <p:cNvSpPr>
            <a:spLocks noGrp="1"/>
          </p:cNvSpPr>
          <p:nvPr>
            <p:ph type="title"/>
          </p:nvPr>
        </p:nvSpPr>
        <p:spPr/>
        <p:txBody>
          <a:bodyPr>
            <a:normAutofit fontScale="90000"/>
          </a:bodyPr>
          <a:lstStyle/>
          <a:p>
            <a:r>
              <a:rPr lang="en-IN">
                <a:latin typeface="Times New Roman" panose="02020603050405020304" pitchFamily="18" charset="0"/>
                <a:cs typeface="Times New Roman" panose="02020603050405020304" pitchFamily="18" charset="0"/>
              </a:rPr>
              <a:t>Experiments and Results</a:t>
            </a:r>
            <a:endParaRPr lang="en-US">
              <a:latin typeface="Times New Roman" panose="02020603050405020304" pitchFamily="18" charset="0"/>
              <a:cs typeface="Times New Roman" panose="02020603050405020304" pitchFamily="18" charset="0"/>
            </a:endParaRPr>
          </a:p>
        </p:txBody>
      </p:sp>
      <p:pic>
        <p:nvPicPr>
          <p:cNvPr id="6" name="Picture 5" descr="A screenshot of a computer code&#10;&#10;Description automatically generated">
            <a:extLst>
              <a:ext uri="{FF2B5EF4-FFF2-40B4-BE49-F238E27FC236}">
                <a16:creationId xmlns:a16="http://schemas.microsoft.com/office/drawing/2014/main" id="{8DD43439-9F4F-AF8C-6DD5-4C0A72CF0BFC}"/>
              </a:ext>
            </a:extLst>
          </p:cNvPr>
          <p:cNvPicPr>
            <a:picLocks noChangeAspect="1"/>
          </p:cNvPicPr>
          <p:nvPr/>
        </p:nvPicPr>
        <p:blipFill>
          <a:blip r:embed="rId2"/>
          <a:stretch>
            <a:fillRect/>
          </a:stretch>
        </p:blipFill>
        <p:spPr>
          <a:xfrm>
            <a:off x="568740" y="1765969"/>
            <a:ext cx="10171043" cy="4215063"/>
          </a:xfrm>
          <a:prstGeom prst="rect">
            <a:avLst/>
          </a:prstGeom>
        </p:spPr>
      </p:pic>
    </p:spTree>
    <p:extLst>
      <p:ext uri="{BB962C8B-B14F-4D97-AF65-F5344CB8AC3E}">
        <p14:creationId xmlns:p14="http://schemas.microsoft.com/office/powerpoint/2010/main" val="2190956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6CCA71-8852-C51B-0B11-A7AB22D9A923}"/>
              </a:ext>
            </a:extLst>
          </p:cNvPr>
          <p:cNvSpPr>
            <a:spLocks noGrp="1"/>
          </p:cNvSpPr>
          <p:nvPr>
            <p:ph type="title"/>
          </p:nvPr>
        </p:nvSpPr>
        <p:spPr>
          <a:xfrm>
            <a:off x="710045" y="603952"/>
            <a:ext cx="10515600" cy="421441"/>
          </a:xfrm>
        </p:spPr>
        <p:txBody>
          <a:bodyPr>
            <a:normAutofit fontScale="90000"/>
          </a:bodyPr>
          <a:lstStyle/>
          <a:p>
            <a:r>
              <a:rPr lang="en-US">
                <a:latin typeface="Times New Roman" panose="02020603050405020304" pitchFamily="18" charset="0"/>
                <a:cs typeface="Times New Roman" panose="02020603050405020304" pitchFamily="18" charset="0"/>
              </a:rPr>
              <a:t>Introduction</a:t>
            </a:r>
            <a:endParaRPr lang="en-IN">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081AFE66-B1D3-9ED9-5540-26F2CC84C580}"/>
              </a:ext>
            </a:extLst>
          </p:cNvPr>
          <p:cNvSpPr>
            <a:spLocks noGrp="1"/>
          </p:cNvSpPr>
          <p:nvPr>
            <p:ph idx="1"/>
          </p:nvPr>
        </p:nvSpPr>
        <p:spPr>
          <a:xfrm>
            <a:off x="571499" y="1029556"/>
            <a:ext cx="11364862" cy="4908082"/>
          </a:xfrm>
        </p:spPr>
        <p:txBody>
          <a:bodyPr>
            <a:normAutofit/>
          </a:bodyPr>
          <a:lstStyle/>
          <a:p>
            <a:pPr marL="0" indent="0" algn="just">
              <a:buNone/>
            </a:pPr>
            <a:endParaRPr lang="en-US">
              <a:latin typeface="Times New Roman" panose="02020603050405020304" pitchFamily="18" charset="0"/>
              <a:cs typeface="Times New Roman" panose="02020603050405020304" pitchFamily="18" charset="0"/>
            </a:endParaRPr>
          </a:p>
          <a:p>
            <a:pPr marL="0" indent="0" algn="just">
              <a:buNone/>
            </a:pPr>
            <a:endParaRPr lang="en-IN">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34330D7-B5B8-9047-9528-DE0D31FEC009}"/>
              </a:ext>
            </a:extLst>
          </p:cNvPr>
          <p:cNvSpPr txBox="1"/>
          <p:nvPr/>
        </p:nvSpPr>
        <p:spPr>
          <a:xfrm>
            <a:off x="610136" y="1723058"/>
            <a:ext cx="11467547"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b="1">
                <a:latin typeface="Times New Roman"/>
                <a:ea typeface="+mn-lt"/>
                <a:cs typeface="Times New Roman"/>
              </a:rPr>
              <a:t>Focus</a:t>
            </a:r>
            <a:r>
              <a:rPr lang="en-US" sz="2000">
                <a:latin typeface="Times New Roman"/>
                <a:ea typeface="+mn-lt"/>
                <a:cs typeface="Times New Roman"/>
              </a:rPr>
              <a:t>: Identify leaders and organize communities within an attributed dataset.</a:t>
            </a:r>
            <a:endParaRPr lang="en-US" sz="2000">
              <a:latin typeface="Times New Roman"/>
              <a:cs typeface="Times New Roman"/>
            </a:endParaRPr>
          </a:p>
          <a:p>
            <a:pPr marL="342900" indent="-342900">
              <a:buFont typeface="Wingdings"/>
              <a:buChar char="v"/>
            </a:pPr>
            <a:endParaRPr lang="en-US" sz="2000">
              <a:latin typeface="Times New Roman" panose="02020603050405020304" pitchFamily="18" charset="0"/>
              <a:ea typeface="+mn-lt"/>
              <a:cs typeface="Times New Roman" panose="02020603050405020304" pitchFamily="18" charset="0"/>
            </a:endParaRPr>
          </a:p>
          <a:p>
            <a:pPr marL="342900" indent="-342900">
              <a:buFont typeface="Wingdings"/>
              <a:buChar char="v"/>
            </a:pPr>
            <a:r>
              <a:rPr lang="en-US" sz="2000" b="1">
                <a:latin typeface="Times New Roman"/>
                <a:ea typeface="+mn-lt"/>
                <a:cs typeface="Times New Roman"/>
              </a:rPr>
              <a:t>Goal</a:t>
            </a:r>
            <a:r>
              <a:rPr lang="en-US" sz="2000">
                <a:latin typeface="Times New Roman"/>
                <a:ea typeface="+mn-lt"/>
                <a:cs typeface="Times New Roman"/>
              </a:rPr>
              <a:t>: Utilize data analysis and community detection algorithms to reveal leadership dynamics and community structures.</a:t>
            </a:r>
          </a:p>
          <a:p>
            <a:pPr marL="342900" indent="-342900">
              <a:buFont typeface="Wingdings"/>
              <a:buChar char="v"/>
            </a:pPr>
            <a:endParaRPr lang="en-US" sz="2000">
              <a:latin typeface="Times New Roman" panose="02020603050405020304" pitchFamily="18" charset="0"/>
              <a:ea typeface="+mn-lt"/>
              <a:cs typeface="Times New Roman" panose="02020603050405020304" pitchFamily="18" charset="0"/>
            </a:endParaRPr>
          </a:p>
          <a:p>
            <a:pPr marL="342900" indent="-342900">
              <a:buFont typeface="Wingdings"/>
              <a:buChar char="v"/>
            </a:pPr>
            <a:r>
              <a:rPr lang="en-US" sz="2000" b="1">
                <a:latin typeface="Times New Roman"/>
                <a:ea typeface="+mn-lt"/>
                <a:cs typeface="Times New Roman"/>
              </a:rPr>
              <a:t>Solution</a:t>
            </a:r>
            <a:r>
              <a:rPr lang="en-US" sz="2000">
                <a:latin typeface="Times New Roman"/>
                <a:ea typeface="+mn-lt"/>
                <a:cs typeface="Times New Roman"/>
              </a:rPr>
              <a:t>: Apply data analysis techniques and community detection algorithms, such as modularity or Louvain, for insightful visualization of the dataset.</a:t>
            </a:r>
            <a:endParaRPr lang="en-US" sz="2000">
              <a:latin typeface="Times New Roman"/>
              <a:cs typeface="Times New Roman"/>
            </a:endParaRPr>
          </a:p>
          <a:p>
            <a:pPr marL="342900" indent="-342900">
              <a:buFont typeface="Wingdings"/>
              <a:buChar char="v"/>
            </a:pPr>
            <a:endParaRPr lang="en-US" sz="2000">
              <a:latin typeface="Times New Roman" panose="02020603050405020304" pitchFamily="18" charset="0"/>
              <a:ea typeface="+mn-lt"/>
              <a:cs typeface="Times New Roman" panose="02020603050405020304" pitchFamily="18" charset="0"/>
            </a:endParaRPr>
          </a:p>
          <a:p>
            <a:pPr marL="342900" indent="-342900">
              <a:buFont typeface="Wingdings"/>
              <a:buChar char="v"/>
            </a:pPr>
            <a:r>
              <a:rPr lang="en-US" sz="2000" b="1">
                <a:latin typeface="Times New Roman"/>
                <a:ea typeface="+mn-lt"/>
                <a:cs typeface="Times New Roman"/>
              </a:rPr>
              <a:t>Benefits</a:t>
            </a:r>
            <a:r>
              <a:rPr lang="en-US" sz="2000">
                <a:latin typeface="Times New Roman"/>
                <a:ea typeface="+mn-lt"/>
                <a:cs typeface="Times New Roman"/>
              </a:rPr>
              <a:t>: Enhance decision-making, optimize resource allocation, and foster efficient collaboration by gaining insights into leadership dynamics and facilitating cross-community interactions.</a:t>
            </a:r>
          </a:p>
          <a:p>
            <a:pPr marL="285750" indent="-285750">
              <a:buFont typeface="Wingdings"/>
              <a:buChar char="v"/>
            </a:pPr>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330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3F6C2-99F8-03F1-2DB0-8CDF8700E5FA}"/>
              </a:ext>
            </a:extLst>
          </p:cNvPr>
          <p:cNvSpPr>
            <a:spLocks noGrp="1"/>
          </p:cNvSpPr>
          <p:nvPr>
            <p:ph idx="1"/>
          </p:nvPr>
        </p:nvSpPr>
        <p:spPr/>
        <p:txBody>
          <a:bodyPr vert="horz" lIns="91440" tIns="45720" rIns="91440" bIns="45720" rtlCol="0" anchor="t">
            <a:normAutofit/>
          </a:bodyPr>
          <a:lstStyle/>
          <a:p>
            <a:r>
              <a:rPr lang="en-GB" sz="2400">
                <a:latin typeface="Georgia"/>
              </a:rPr>
              <a:t>Now we may arise with a question were, what if the leadership scores of two or more nodes are the same?</a:t>
            </a:r>
          </a:p>
          <a:p>
            <a:r>
              <a:rPr lang="en-GB" sz="2400">
                <a:latin typeface="Georgia"/>
              </a:rPr>
              <a:t>In that case we also compute the eigen vector centrality and give a priority for it</a:t>
            </a:r>
            <a:endParaRPr lang="en-GB" sz="2400"/>
          </a:p>
        </p:txBody>
      </p:sp>
      <p:sp>
        <p:nvSpPr>
          <p:cNvPr id="3" name="Title 2">
            <a:extLst>
              <a:ext uri="{FF2B5EF4-FFF2-40B4-BE49-F238E27FC236}">
                <a16:creationId xmlns:a16="http://schemas.microsoft.com/office/drawing/2014/main" id="{B7433021-3123-638A-6088-654BA3BB0FB5}"/>
              </a:ext>
            </a:extLst>
          </p:cNvPr>
          <p:cNvSpPr>
            <a:spLocks noGrp="1"/>
          </p:cNvSpPr>
          <p:nvPr>
            <p:ph type="title"/>
          </p:nvPr>
        </p:nvSpPr>
        <p:spPr/>
        <p:txBody>
          <a:bodyPr>
            <a:normAutofit fontScale="90000"/>
          </a:bodyPr>
          <a:lstStyle/>
          <a:p>
            <a:r>
              <a:rPr lang="en-IN" sz="3600">
                <a:latin typeface="Times New Roman"/>
                <a:cs typeface="Times New Roman"/>
              </a:rPr>
              <a:t>Experiments and Results</a:t>
            </a:r>
            <a:endParaRPr lang="en-GB" sz="3600">
              <a:latin typeface="Times New Roman"/>
              <a:cs typeface="Times New Roman"/>
            </a:endParaRPr>
          </a:p>
          <a:p>
            <a:endParaRPr lang="en-GB"/>
          </a:p>
        </p:txBody>
      </p:sp>
      <p:pic>
        <p:nvPicPr>
          <p:cNvPr id="4" name="Picture 3" descr="A screenshot of a computer code&#10;&#10;Description automatically generated">
            <a:extLst>
              <a:ext uri="{FF2B5EF4-FFF2-40B4-BE49-F238E27FC236}">
                <a16:creationId xmlns:a16="http://schemas.microsoft.com/office/drawing/2014/main" id="{97994C51-6BF9-5F84-C74E-590D7CF8DCCB}"/>
              </a:ext>
            </a:extLst>
          </p:cNvPr>
          <p:cNvPicPr>
            <a:picLocks noChangeAspect="1"/>
          </p:cNvPicPr>
          <p:nvPr/>
        </p:nvPicPr>
        <p:blipFill>
          <a:blip r:embed="rId2"/>
          <a:stretch>
            <a:fillRect/>
          </a:stretch>
        </p:blipFill>
        <p:spPr>
          <a:xfrm>
            <a:off x="894522" y="2960441"/>
            <a:ext cx="9983304" cy="2676465"/>
          </a:xfrm>
          <a:prstGeom prst="rect">
            <a:avLst/>
          </a:prstGeom>
        </p:spPr>
      </p:pic>
    </p:spTree>
    <p:extLst>
      <p:ext uri="{BB962C8B-B14F-4D97-AF65-F5344CB8AC3E}">
        <p14:creationId xmlns:p14="http://schemas.microsoft.com/office/powerpoint/2010/main" val="2739038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773FA-3249-2575-ABD2-7D653A50BD48}"/>
              </a:ext>
            </a:extLst>
          </p:cNvPr>
          <p:cNvSpPr>
            <a:spLocks noGrp="1"/>
          </p:cNvSpPr>
          <p:nvPr>
            <p:ph idx="1"/>
          </p:nvPr>
        </p:nvSpPr>
        <p:spPr>
          <a:xfrm>
            <a:off x="571499" y="728647"/>
            <a:ext cx="10515600" cy="4908082"/>
          </a:xfrm>
        </p:spPr>
        <p:txBody>
          <a:bodyPr vert="horz" lIns="91440" tIns="45720" rIns="91440" bIns="45720" rtlCol="0" anchor="t">
            <a:normAutofit/>
          </a:bodyPr>
          <a:lstStyle/>
          <a:p>
            <a:r>
              <a:rPr lang="en-GB">
                <a:latin typeface="Georgia"/>
              </a:rPr>
              <a:t>Removing that issue we are printing top 13 Leaders</a:t>
            </a:r>
            <a:endParaRPr lang="en-GB"/>
          </a:p>
        </p:txBody>
      </p:sp>
      <p:sp>
        <p:nvSpPr>
          <p:cNvPr id="3" name="Title 2">
            <a:extLst>
              <a:ext uri="{FF2B5EF4-FFF2-40B4-BE49-F238E27FC236}">
                <a16:creationId xmlns:a16="http://schemas.microsoft.com/office/drawing/2014/main" id="{F6584378-1EA7-E92D-B040-B3EE073D3267}"/>
              </a:ext>
            </a:extLst>
          </p:cNvPr>
          <p:cNvSpPr>
            <a:spLocks noGrp="1"/>
          </p:cNvSpPr>
          <p:nvPr>
            <p:ph type="title"/>
          </p:nvPr>
        </p:nvSpPr>
        <p:spPr/>
        <p:txBody>
          <a:bodyPr>
            <a:normAutofit fontScale="90000"/>
          </a:bodyPr>
          <a:lstStyle/>
          <a:p>
            <a:r>
              <a:rPr lang="en-IN" sz="3600">
                <a:latin typeface="Times New Roman"/>
                <a:cs typeface="Times New Roman"/>
              </a:rPr>
              <a:t>Experiments and Results</a:t>
            </a:r>
            <a:endParaRPr lang="en-GB" sz="3600">
              <a:latin typeface="Times New Roman"/>
              <a:cs typeface="Times New Roman"/>
            </a:endParaRPr>
          </a:p>
          <a:p>
            <a:endParaRPr lang="en-GB"/>
          </a:p>
        </p:txBody>
      </p:sp>
      <p:pic>
        <p:nvPicPr>
          <p:cNvPr id="4" name="Picture 3" descr="A screenshot of a computer&#10;&#10;Description automatically generated">
            <a:extLst>
              <a:ext uri="{FF2B5EF4-FFF2-40B4-BE49-F238E27FC236}">
                <a16:creationId xmlns:a16="http://schemas.microsoft.com/office/drawing/2014/main" id="{DCF98975-449D-DB5C-66E9-2C4F457B7586}"/>
              </a:ext>
            </a:extLst>
          </p:cNvPr>
          <p:cNvPicPr>
            <a:picLocks noChangeAspect="1"/>
          </p:cNvPicPr>
          <p:nvPr/>
        </p:nvPicPr>
        <p:blipFill>
          <a:blip r:embed="rId2"/>
          <a:stretch>
            <a:fillRect/>
          </a:stretch>
        </p:blipFill>
        <p:spPr>
          <a:xfrm>
            <a:off x="607391" y="1574287"/>
            <a:ext cx="10093739" cy="3930296"/>
          </a:xfrm>
          <a:prstGeom prst="rect">
            <a:avLst/>
          </a:prstGeom>
        </p:spPr>
      </p:pic>
    </p:spTree>
    <p:extLst>
      <p:ext uri="{BB962C8B-B14F-4D97-AF65-F5344CB8AC3E}">
        <p14:creationId xmlns:p14="http://schemas.microsoft.com/office/powerpoint/2010/main" val="102169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C2348-32F5-5730-EE78-628451518C7C}"/>
              </a:ext>
            </a:extLst>
          </p:cNvPr>
          <p:cNvSpPr>
            <a:spLocks noGrp="1"/>
          </p:cNvSpPr>
          <p:nvPr>
            <p:ph idx="1"/>
          </p:nvPr>
        </p:nvSpPr>
        <p:spPr>
          <a:xfrm>
            <a:off x="577020" y="851364"/>
            <a:ext cx="10510079" cy="4227670"/>
          </a:xfrm>
        </p:spPr>
        <p:txBody>
          <a:bodyPr vert="horz" lIns="91440" tIns="45720" rIns="91440" bIns="45720" rtlCol="0" anchor="t">
            <a:noAutofit/>
          </a:bodyPr>
          <a:lstStyle/>
          <a:p>
            <a:pPr marL="0" indent="0">
              <a:buNone/>
            </a:pPr>
            <a:r>
              <a:rPr lang="en-US" sz="2000">
                <a:latin typeface="Times New Roman"/>
                <a:cs typeface="Times New Roman"/>
              </a:rPr>
              <a:t>Greedy Modularity Calculation:</a:t>
            </a:r>
            <a:endParaRPr lang="en-US">
              <a:latin typeface="Times New Roman"/>
              <a:cs typeface="Times New Roman"/>
            </a:endParaRPr>
          </a:p>
          <a:p>
            <a:r>
              <a:rPr lang="en-US" sz="1600" b="1">
                <a:latin typeface="Times New Roman"/>
                <a:cs typeface="Times New Roman"/>
              </a:rPr>
              <a:t>Initialization:</a:t>
            </a:r>
            <a:endParaRPr lang="en-US" b="1">
              <a:latin typeface="Times New Roman"/>
              <a:cs typeface="Times New Roman"/>
            </a:endParaRPr>
          </a:p>
          <a:p>
            <a:pPr lvl="1"/>
            <a:r>
              <a:rPr lang="en-US" sz="1600">
                <a:latin typeface="Times New Roman"/>
                <a:cs typeface="Times New Roman"/>
              </a:rPr>
              <a:t>Start with each node as a separate community.</a:t>
            </a:r>
            <a:endParaRPr lang="en-US">
              <a:latin typeface="Times New Roman"/>
              <a:cs typeface="Times New Roman"/>
            </a:endParaRPr>
          </a:p>
          <a:p>
            <a:pPr lvl="1"/>
            <a:r>
              <a:rPr lang="en-US" sz="1600">
                <a:latin typeface="Times New Roman"/>
                <a:cs typeface="Times New Roman"/>
              </a:rPr>
              <a:t>Calculate the initial modularity of this partition.</a:t>
            </a:r>
            <a:endParaRPr lang="en-US">
              <a:latin typeface="Times New Roman"/>
              <a:cs typeface="Times New Roman"/>
            </a:endParaRPr>
          </a:p>
          <a:p>
            <a:r>
              <a:rPr lang="en-US" sz="1600" b="1">
                <a:latin typeface="Times New Roman"/>
                <a:cs typeface="Times New Roman"/>
              </a:rPr>
              <a:t>Iteration:</a:t>
            </a:r>
            <a:endParaRPr lang="en-US" b="1">
              <a:latin typeface="Times New Roman"/>
              <a:cs typeface="Times New Roman"/>
            </a:endParaRPr>
          </a:p>
          <a:p>
            <a:pPr lvl="1"/>
            <a:r>
              <a:rPr lang="en-US" sz="1600">
                <a:latin typeface="Times New Roman"/>
                <a:cs typeface="Times New Roman"/>
              </a:rPr>
              <a:t>For each node, consider moving it to its neighbors' communities one at a time.</a:t>
            </a:r>
            <a:endParaRPr lang="en-US">
              <a:latin typeface="Times New Roman"/>
              <a:cs typeface="Times New Roman"/>
            </a:endParaRPr>
          </a:p>
          <a:p>
            <a:pPr lvl="1"/>
            <a:r>
              <a:rPr lang="en-US" sz="1600">
                <a:latin typeface="Times New Roman"/>
                <a:cs typeface="Times New Roman"/>
              </a:rPr>
              <a:t>If moving the node to a neighbor's community increases the overall modularity, make the move.</a:t>
            </a:r>
            <a:endParaRPr lang="en-US">
              <a:latin typeface="Times New Roman"/>
              <a:cs typeface="Times New Roman"/>
            </a:endParaRPr>
          </a:p>
          <a:p>
            <a:pPr lvl="1"/>
            <a:r>
              <a:rPr lang="en-US" sz="1600">
                <a:latin typeface="Times New Roman"/>
                <a:cs typeface="Times New Roman"/>
              </a:rPr>
              <a:t>Repeat this process for all nodes in the network.</a:t>
            </a:r>
            <a:endParaRPr lang="en-US">
              <a:latin typeface="Times New Roman"/>
              <a:cs typeface="Times New Roman"/>
            </a:endParaRPr>
          </a:p>
          <a:p>
            <a:r>
              <a:rPr lang="en-US" sz="1600" b="1">
                <a:latin typeface="Times New Roman"/>
                <a:cs typeface="Times New Roman"/>
              </a:rPr>
              <a:t>Termination:</a:t>
            </a:r>
            <a:endParaRPr lang="en-US" b="1">
              <a:latin typeface="Times New Roman"/>
              <a:cs typeface="Times New Roman"/>
            </a:endParaRPr>
          </a:p>
          <a:p>
            <a:pPr lvl="1"/>
            <a:r>
              <a:rPr lang="en-US" sz="1600">
                <a:latin typeface="Times New Roman"/>
                <a:cs typeface="Times New Roman"/>
              </a:rPr>
              <a:t>Repeat the iteration until there is no further improvement in modularity or until a specified condition is met.</a:t>
            </a:r>
            <a:endParaRPr lang="en-US">
              <a:latin typeface="Times New Roman"/>
              <a:cs typeface="Times New Roman"/>
            </a:endParaRPr>
          </a:p>
          <a:p>
            <a:r>
              <a:rPr lang="en-US" sz="1600" b="1">
                <a:latin typeface="Times New Roman"/>
                <a:cs typeface="Times New Roman"/>
              </a:rPr>
              <a:t>Output:</a:t>
            </a:r>
            <a:endParaRPr lang="en-US" b="1">
              <a:latin typeface="Times New Roman"/>
              <a:cs typeface="Times New Roman"/>
            </a:endParaRPr>
          </a:p>
          <a:p>
            <a:pPr lvl="1"/>
            <a:r>
              <a:rPr lang="en-US" sz="1600">
                <a:latin typeface="Times New Roman"/>
                <a:cs typeface="Times New Roman"/>
              </a:rPr>
              <a:t>The final output is the partition of nodes into communities that maximizes the modularity.</a:t>
            </a:r>
          </a:p>
          <a:p>
            <a:pPr marL="0" indent="0">
              <a:buNone/>
            </a:pPr>
            <a:endParaRPr lang="en-US" sz="160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73FFB24E-2B2C-0366-BFA1-B121A5E5831C}"/>
              </a:ext>
            </a:extLst>
          </p:cNvPr>
          <p:cNvSpPr>
            <a:spLocks noGrp="1"/>
          </p:cNvSpPr>
          <p:nvPr>
            <p:ph type="title"/>
          </p:nvPr>
        </p:nvSpPr>
        <p:spPr/>
        <p:txBody>
          <a:bodyPr>
            <a:normAutofit fontScale="90000"/>
          </a:bodyPr>
          <a:lstStyle/>
          <a:p>
            <a:r>
              <a:rPr lang="en-IN" sz="3600" baseline="0">
                <a:solidFill>
                  <a:srgbClr val="A4123F"/>
                </a:solidFill>
                <a:latin typeface="Times New Roman"/>
              </a:rPr>
              <a:t>Experiments and Results</a:t>
            </a:r>
            <a:r>
              <a:rPr lang="en-IN" sz="3600">
                <a:solidFill>
                  <a:srgbClr val="A4123F"/>
                </a:solidFill>
                <a:latin typeface="Times New Roman"/>
                <a:ea typeface="Times New Roman"/>
                <a:cs typeface="Times New Roman"/>
              </a:rPr>
              <a:t>​</a:t>
            </a:r>
            <a:endParaRPr lang="en-US" sz="3600">
              <a:latin typeface="Times New Roman"/>
              <a:cs typeface="Times New Roman"/>
            </a:endParaRPr>
          </a:p>
        </p:txBody>
      </p:sp>
      <p:sp>
        <p:nvSpPr>
          <p:cNvPr id="5" name="Title 2">
            <a:extLst>
              <a:ext uri="{FF2B5EF4-FFF2-40B4-BE49-F238E27FC236}">
                <a16:creationId xmlns:a16="http://schemas.microsoft.com/office/drawing/2014/main" id="{456FAEFE-6698-FBBF-05B2-5ADE566B1320}"/>
              </a:ext>
            </a:extLst>
          </p:cNvPr>
          <p:cNvSpPr txBox="1">
            <a:spLocks/>
          </p:cNvSpPr>
          <p:nvPr/>
        </p:nvSpPr>
        <p:spPr>
          <a:xfrm>
            <a:off x="657638" y="5128278"/>
            <a:ext cx="10515600" cy="421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0" kern="1200">
                <a:solidFill>
                  <a:srgbClr val="A4123F"/>
                </a:solidFill>
                <a:latin typeface="Georgia" panose="02040502050405020303" pitchFamily="18" charset="0"/>
                <a:ea typeface="+mj-ea"/>
                <a:cs typeface="+mj-cs"/>
              </a:defRPr>
            </a:lvl1pPr>
          </a:lstStyle>
          <a:p>
            <a:r>
              <a:rPr lang="en-IN" sz="2000">
                <a:solidFill>
                  <a:schemeClr val="tx1"/>
                </a:solidFill>
                <a:latin typeface="Times New Roman"/>
              </a:rPr>
              <a:t>Here the Leader node is considered as the starting node</a:t>
            </a:r>
            <a:endParaRPr lang="en-US" sz="2000">
              <a:solidFill>
                <a:schemeClr val="tx1"/>
              </a:solidFill>
              <a:latin typeface="Georgia"/>
            </a:endParaRPr>
          </a:p>
        </p:txBody>
      </p:sp>
    </p:spTree>
    <p:extLst>
      <p:ext uri="{BB962C8B-B14F-4D97-AF65-F5344CB8AC3E}">
        <p14:creationId xmlns:p14="http://schemas.microsoft.com/office/powerpoint/2010/main" val="3025049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F092F-BEEC-DAF9-C74F-40831BAE38EF}"/>
              </a:ext>
            </a:extLst>
          </p:cNvPr>
          <p:cNvSpPr>
            <a:spLocks noGrp="1"/>
          </p:cNvSpPr>
          <p:nvPr>
            <p:ph type="title"/>
          </p:nvPr>
        </p:nvSpPr>
        <p:spPr/>
        <p:txBody>
          <a:bodyPr>
            <a:normAutofit fontScale="90000"/>
          </a:bodyPr>
          <a:lstStyle/>
          <a:p>
            <a:r>
              <a:rPr lang="en-IN">
                <a:latin typeface="Times New Roman" panose="02020603050405020304" pitchFamily="18" charset="0"/>
                <a:cs typeface="Times New Roman" panose="02020603050405020304" pitchFamily="18" charset="0"/>
              </a:rPr>
              <a:t>Experiments and Results</a:t>
            </a:r>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C3D6395-B17D-EC90-4CEB-F9939E3A6412}"/>
              </a:ext>
            </a:extLst>
          </p:cNvPr>
          <p:cNvSpPr txBox="1"/>
          <p:nvPr/>
        </p:nvSpPr>
        <p:spPr>
          <a:xfrm>
            <a:off x="666750" y="1056820"/>
            <a:ext cx="9804400" cy="830997"/>
          </a:xfrm>
          <a:prstGeom prst="rect">
            <a:avLst/>
          </a:prstGeom>
          <a:noFill/>
        </p:spPr>
        <p:txBody>
          <a:bodyPr wrap="square" lIns="91440" tIns="45720" rIns="91440" bIns="45720" rtlCol="0" anchor="t">
            <a:spAutoFit/>
          </a:bodyPr>
          <a:lstStyle/>
          <a:p>
            <a:r>
              <a:rPr lang="en-US" sz="2400">
                <a:latin typeface="Times New Roman"/>
                <a:cs typeface="Times New Roman"/>
              </a:rPr>
              <a:t>Community detection based on Leaders</a:t>
            </a:r>
            <a:endParaRPr lang="en-US">
              <a:latin typeface="Calibri" panose="020F0502020204030204"/>
              <a:cs typeface="Calibri" panose="020F0502020204030204"/>
            </a:endParaRPr>
          </a:p>
          <a:p>
            <a:endParaRPr lang="en-US" sz="2400">
              <a:latin typeface="Times New Roman"/>
              <a:cs typeface="Times New Roman"/>
            </a:endParaRPr>
          </a:p>
        </p:txBody>
      </p:sp>
      <p:pic>
        <p:nvPicPr>
          <p:cNvPr id="11" name="Picture 10" descr="A screenshot of a computer code&#10;&#10;Description automatically generated">
            <a:extLst>
              <a:ext uri="{FF2B5EF4-FFF2-40B4-BE49-F238E27FC236}">
                <a16:creationId xmlns:a16="http://schemas.microsoft.com/office/drawing/2014/main" id="{BF9B215D-D5A6-94B8-B470-CFDA1A6C6095}"/>
              </a:ext>
            </a:extLst>
          </p:cNvPr>
          <p:cNvPicPr>
            <a:picLocks noChangeAspect="1"/>
          </p:cNvPicPr>
          <p:nvPr/>
        </p:nvPicPr>
        <p:blipFill>
          <a:blip r:embed="rId2"/>
          <a:stretch>
            <a:fillRect/>
          </a:stretch>
        </p:blipFill>
        <p:spPr>
          <a:xfrm>
            <a:off x="728870" y="1589453"/>
            <a:ext cx="9894955" cy="4358266"/>
          </a:xfrm>
          <a:prstGeom prst="rect">
            <a:avLst/>
          </a:prstGeom>
        </p:spPr>
      </p:pic>
    </p:spTree>
    <p:extLst>
      <p:ext uri="{BB962C8B-B14F-4D97-AF65-F5344CB8AC3E}">
        <p14:creationId xmlns:p14="http://schemas.microsoft.com/office/powerpoint/2010/main" val="452423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34D6CC-42F2-CDC5-0DD9-1192B7A8B794}"/>
              </a:ext>
            </a:extLst>
          </p:cNvPr>
          <p:cNvSpPr>
            <a:spLocks noGrp="1"/>
          </p:cNvSpPr>
          <p:nvPr>
            <p:ph idx="1"/>
          </p:nvPr>
        </p:nvSpPr>
        <p:spPr>
          <a:xfrm>
            <a:off x="571498" y="706560"/>
            <a:ext cx="11442701" cy="4908082"/>
          </a:xfrm>
        </p:spPr>
        <p:txBody>
          <a:bodyPr vert="horz" lIns="91440" tIns="45720" rIns="91440" bIns="45720" rtlCol="0" anchor="t">
            <a:normAutofit/>
          </a:bodyPr>
          <a:lstStyle/>
          <a:p>
            <a:r>
              <a:rPr lang="en-US" sz="2400">
                <a:latin typeface="Times New Roman"/>
                <a:cs typeface="Times New Roman"/>
              </a:rPr>
              <a:t>Visualization of communities in Jupyter notebook</a:t>
            </a:r>
            <a:endParaRPr lang="en-US" sz="24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E8DD481-CBC2-8340-5921-8622D77745D5}"/>
              </a:ext>
            </a:extLst>
          </p:cNvPr>
          <p:cNvSpPr>
            <a:spLocks noGrp="1"/>
          </p:cNvSpPr>
          <p:nvPr>
            <p:ph type="title"/>
          </p:nvPr>
        </p:nvSpPr>
        <p:spPr>
          <a:xfrm>
            <a:off x="571499" y="149878"/>
            <a:ext cx="10515600" cy="421441"/>
          </a:xfrm>
        </p:spPr>
        <p:txBody>
          <a:bodyPr>
            <a:normAutofit fontScale="90000"/>
          </a:bodyPr>
          <a:lstStyle/>
          <a:p>
            <a:r>
              <a:rPr lang="en-IN">
                <a:latin typeface="Times New Roman" panose="02020603050405020304" pitchFamily="18" charset="0"/>
                <a:cs typeface="Times New Roman" panose="02020603050405020304" pitchFamily="18" charset="0"/>
              </a:rPr>
              <a:t>Experiments</a:t>
            </a:r>
            <a:r>
              <a:rPr lang="en-IN"/>
              <a:t> and Results</a:t>
            </a:r>
            <a:endParaRPr lang="en-US"/>
          </a:p>
        </p:txBody>
      </p:sp>
      <p:pic>
        <p:nvPicPr>
          <p:cNvPr id="4" name="Picture 3" descr="A close-up of a structure&#10;&#10;Description automatically generated">
            <a:extLst>
              <a:ext uri="{FF2B5EF4-FFF2-40B4-BE49-F238E27FC236}">
                <a16:creationId xmlns:a16="http://schemas.microsoft.com/office/drawing/2014/main" id="{5BF7A42D-0C97-20D6-D9CE-6C54DFEFAE47}"/>
              </a:ext>
            </a:extLst>
          </p:cNvPr>
          <p:cNvPicPr>
            <a:picLocks noChangeAspect="1"/>
          </p:cNvPicPr>
          <p:nvPr/>
        </p:nvPicPr>
        <p:blipFill>
          <a:blip r:embed="rId2"/>
          <a:stretch>
            <a:fillRect/>
          </a:stretch>
        </p:blipFill>
        <p:spPr>
          <a:xfrm>
            <a:off x="1049131" y="1328030"/>
            <a:ext cx="8912086" cy="4500112"/>
          </a:xfrm>
          <a:prstGeom prst="rect">
            <a:avLst/>
          </a:prstGeom>
        </p:spPr>
      </p:pic>
    </p:spTree>
    <p:extLst>
      <p:ext uri="{BB962C8B-B14F-4D97-AF65-F5344CB8AC3E}">
        <p14:creationId xmlns:p14="http://schemas.microsoft.com/office/powerpoint/2010/main" val="110832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D7035B-9F63-2A82-E722-A48835317CC6}"/>
              </a:ext>
            </a:extLst>
          </p:cNvPr>
          <p:cNvSpPr>
            <a:spLocks noGrp="1"/>
          </p:cNvSpPr>
          <p:nvPr>
            <p:ph idx="1"/>
          </p:nvPr>
        </p:nvSpPr>
        <p:spPr>
          <a:xfrm>
            <a:off x="571499" y="914400"/>
            <a:ext cx="10515600" cy="5130938"/>
          </a:xfrm>
        </p:spPr>
        <p:txBody>
          <a:bodyPr>
            <a:normAutofit/>
          </a:bodyPr>
          <a:lstStyle/>
          <a:p>
            <a:r>
              <a:rPr lang="en-US" sz="2400">
                <a:latin typeface="Times New Roman" panose="02020603050405020304" pitchFamily="18" charset="0"/>
                <a:cs typeface="Times New Roman" panose="02020603050405020304" pitchFamily="18" charset="0"/>
              </a:rPr>
              <a:t>Final Visualization of communities done on Gephi</a:t>
            </a:r>
          </a:p>
        </p:txBody>
      </p:sp>
      <p:sp>
        <p:nvSpPr>
          <p:cNvPr id="3" name="Title 2">
            <a:extLst>
              <a:ext uri="{FF2B5EF4-FFF2-40B4-BE49-F238E27FC236}">
                <a16:creationId xmlns:a16="http://schemas.microsoft.com/office/drawing/2014/main" id="{E926A750-1FC7-EE86-37A8-ECB421DEBEB6}"/>
              </a:ext>
            </a:extLst>
          </p:cNvPr>
          <p:cNvSpPr>
            <a:spLocks noGrp="1"/>
          </p:cNvSpPr>
          <p:nvPr>
            <p:ph type="title"/>
          </p:nvPr>
        </p:nvSpPr>
        <p:spPr/>
        <p:txBody>
          <a:bodyPr>
            <a:normAutofit fontScale="90000"/>
          </a:bodyPr>
          <a:lstStyle/>
          <a:p>
            <a:r>
              <a:rPr lang="en-IN">
                <a:latin typeface="Times New Roman" panose="02020603050405020304" pitchFamily="18" charset="0"/>
                <a:cs typeface="Times New Roman" panose="02020603050405020304" pitchFamily="18" charset="0"/>
              </a:rPr>
              <a:t>Experiments</a:t>
            </a:r>
            <a:r>
              <a:rPr lang="en-IN"/>
              <a:t> and Results</a:t>
            </a:r>
            <a:endParaRPr lang="en-US"/>
          </a:p>
        </p:txBody>
      </p:sp>
      <p:pic>
        <p:nvPicPr>
          <p:cNvPr id="4" name="Picture 3" descr="A group of colorful dots connected together&#10;&#10;Description automatically generated">
            <a:extLst>
              <a:ext uri="{FF2B5EF4-FFF2-40B4-BE49-F238E27FC236}">
                <a16:creationId xmlns:a16="http://schemas.microsoft.com/office/drawing/2014/main" id="{58A121C5-5813-5867-435E-1FDB7904DA6A}"/>
              </a:ext>
            </a:extLst>
          </p:cNvPr>
          <p:cNvPicPr>
            <a:picLocks noChangeAspect="1"/>
          </p:cNvPicPr>
          <p:nvPr/>
        </p:nvPicPr>
        <p:blipFill rotWithShape="1">
          <a:blip r:embed="rId2"/>
          <a:srcRect l="11903" t="9396" r="24980" b="12215"/>
          <a:stretch/>
        </p:blipFill>
        <p:spPr>
          <a:xfrm>
            <a:off x="2362411" y="1332947"/>
            <a:ext cx="5905911" cy="4285741"/>
          </a:xfrm>
          <a:prstGeom prst="rect">
            <a:avLst/>
          </a:prstGeom>
        </p:spPr>
      </p:pic>
    </p:spTree>
    <p:extLst>
      <p:ext uri="{BB962C8B-B14F-4D97-AF65-F5344CB8AC3E}">
        <p14:creationId xmlns:p14="http://schemas.microsoft.com/office/powerpoint/2010/main" val="3327576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8848D-3739-4950-99F7-74A91BEBA035}"/>
              </a:ext>
            </a:extLst>
          </p:cNvPr>
          <p:cNvSpPr>
            <a:spLocks noGrp="1"/>
          </p:cNvSpPr>
          <p:nvPr>
            <p:ph idx="1"/>
          </p:nvPr>
        </p:nvSpPr>
        <p:spPr>
          <a:xfrm>
            <a:off x="571499" y="883256"/>
            <a:ext cx="10515600" cy="4908082"/>
          </a:xfrm>
        </p:spPr>
        <p:txBody>
          <a:bodyPr/>
          <a:lstStyle/>
          <a:p>
            <a:r>
              <a:rPr lang="en-US" sz="2400">
                <a:latin typeface="Times New Roman" panose="02020603050405020304" pitchFamily="18" charset="0"/>
                <a:cs typeface="Times New Roman" panose="02020603050405020304" pitchFamily="18" charset="0"/>
              </a:rPr>
              <a:t>3D Visualization of communities done on Gephi</a:t>
            </a:r>
          </a:p>
          <a:p>
            <a:endParaRPr lang="en-US"/>
          </a:p>
        </p:txBody>
      </p:sp>
      <p:sp>
        <p:nvSpPr>
          <p:cNvPr id="3" name="Title 2">
            <a:extLst>
              <a:ext uri="{FF2B5EF4-FFF2-40B4-BE49-F238E27FC236}">
                <a16:creationId xmlns:a16="http://schemas.microsoft.com/office/drawing/2014/main" id="{7C9E3FAE-24AD-F1E2-C40E-9A9EE76FBA3A}"/>
              </a:ext>
            </a:extLst>
          </p:cNvPr>
          <p:cNvSpPr>
            <a:spLocks noGrp="1"/>
          </p:cNvSpPr>
          <p:nvPr>
            <p:ph type="title"/>
          </p:nvPr>
        </p:nvSpPr>
        <p:spPr/>
        <p:txBody>
          <a:bodyPr>
            <a:normAutofit fontScale="90000"/>
          </a:bodyPr>
          <a:lstStyle/>
          <a:p>
            <a:r>
              <a:rPr lang="en-IN">
                <a:latin typeface="Times New Roman" panose="02020603050405020304" pitchFamily="18" charset="0"/>
                <a:cs typeface="Times New Roman" panose="02020603050405020304" pitchFamily="18" charset="0"/>
              </a:rPr>
              <a:t>Experiments</a:t>
            </a:r>
            <a:r>
              <a:rPr lang="en-IN"/>
              <a:t> and Results</a:t>
            </a:r>
            <a:endParaRPr lang="en-US"/>
          </a:p>
        </p:txBody>
      </p:sp>
      <p:pic>
        <p:nvPicPr>
          <p:cNvPr id="5" name="Picture 4">
            <a:extLst>
              <a:ext uri="{FF2B5EF4-FFF2-40B4-BE49-F238E27FC236}">
                <a16:creationId xmlns:a16="http://schemas.microsoft.com/office/drawing/2014/main" id="{39322C1A-5537-89CE-6A90-BF04FDD5EB6B}"/>
              </a:ext>
            </a:extLst>
          </p:cNvPr>
          <p:cNvPicPr>
            <a:picLocks noChangeAspect="1"/>
          </p:cNvPicPr>
          <p:nvPr/>
        </p:nvPicPr>
        <p:blipFill>
          <a:blip r:embed="rId2"/>
          <a:stretch>
            <a:fillRect/>
          </a:stretch>
        </p:blipFill>
        <p:spPr>
          <a:xfrm>
            <a:off x="2455459" y="1239552"/>
            <a:ext cx="7099493" cy="4777881"/>
          </a:xfrm>
          <a:prstGeom prst="rect">
            <a:avLst/>
          </a:prstGeom>
        </p:spPr>
      </p:pic>
    </p:spTree>
    <p:extLst>
      <p:ext uri="{BB962C8B-B14F-4D97-AF65-F5344CB8AC3E}">
        <p14:creationId xmlns:p14="http://schemas.microsoft.com/office/powerpoint/2010/main" val="1991597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E5E60-184F-C507-B5E5-4A62823DBCD9}"/>
              </a:ext>
            </a:extLst>
          </p:cNvPr>
          <p:cNvSpPr>
            <a:spLocks noGrp="1"/>
          </p:cNvSpPr>
          <p:nvPr>
            <p:ph idx="1"/>
          </p:nvPr>
        </p:nvSpPr>
        <p:spPr>
          <a:xfrm>
            <a:off x="571499" y="1137256"/>
            <a:ext cx="10515600" cy="4908082"/>
          </a:xfrm>
        </p:spPr>
        <p:txBody>
          <a:bodyPr vert="horz" lIns="91440" tIns="45720" rIns="91440" bIns="45720" rtlCol="0" anchor="t">
            <a:normAutofit/>
          </a:bodyPr>
          <a:lstStyle/>
          <a:p>
            <a:pPr lvl="1"/>
            <a:r>
              <a:rPr lang="en-US" sz="2200">
                <a:solidFill>
                  <a:srgbClr val="000000"/>
                </a:solidFill>
                <a:latin typeface="Times New Roman" panose="02020603050405020304" pitchFamily="18" charset="0"/>
                <a:cs typeface="Times New Roman" panose="02020603050405020304" pitchFamily="18" charset="0"/>
              </a:rPr>
              <a:t>The Cora dataset is a citation network dataset representing scientific publications, where nodes correspond to documents and edges represent citations between documents.</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r>
              <a:rPr lang="en-US" sz="2000">
                <a:latin typeface="Times New Roman" panose="02020603050405020304" pitchFamily="18" charset="0"/>
                <a:cs typeface="Times New Roman" panose="02020603050405020304" pitchFamily="18" charset="0"/>
              </a:rPr>
              <a:t>The Cora dataset comprises 2708 machine learning papers classified into seven categories. Each paper is represented in the .content file with a unique ID, binary values indicating the presence of words from a 1433-word vocabulary, and a class label. The .cites file details the citation graph, specifying links between papers with the direction from citing paper to cited paper. The papers were selected to ensure mutual citations, resulting in a vocabulary after preprocessing, including stemming and </a:t>
            </a:r>
            <a:r>
              <a:rPr lang="en-US" sz="2000" err="1">
                <a:latin typeface="Times New Roman" panose="02020603050405020304" pitchFamily="18" charset="0"/>
                <a:cs typeface="Times New Roman" panose="02020603050405020304" pitchFamily="18" charset="0"/>
              </a:rPr>
              <a:t>stopword</a:t>
            </a:r>
            <a:r>
              <a:rPr lang="en-US" sz="2000">
                <a:latin typeface="Times New Roman" panose="02020603050405020304" pitchFamily="18" charset="0"/>
                <a:cs typeface="Times New Roman" panose="02020603050405020304" pitchFamily="18" charset="0"/>
              </a:rPr>
              <a:t> removal, with 1433 words, and words with a document frequency below 10 were removed.</a:t>
            </a: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E24266F-EC5D-621B-8760-C5ECACFA7DD5}"/>
              </a:ext>
            </a:extLst>
          </p:cNvPr>
          <p:cNvSpPr>
            <a:spLocks noGrp="1"/>
          </p:cNvSpPr>
          <p:nvPr>
            <p:ph type="title"/>
          </p:nvPr>
        </p:nvSpPr>
        <p:spPr/>
        <p:txBody>
          <a:bodyPr>
            <a:normAutofit fontScale="90000"/>
          </a:bodyPr>
          <a:lstStyle/>
          <a:p>
            <a:r>
              <a:rPr lang="en-US">
                <a:latin typeface="Times New Roman"/>
                <a:cs typeface="Times New Roman"/>
              </a:rPr>
              <a:t>DATASET-2(CORA DATASET)</a:t>
            </a:r>
            <a:endParaRPr lang="en-US">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CC836A4-3505-985D-CCF1-9F00B6CDC879}"/>
              </a:ext>
            </a:extLst>
          </p:cNvPr>
          <p:cNvGraphicFramePr>
            <a:graphicFrameLocks noGrp="1"/>
          </p:cNvGraphicFramePr>
          <p:nvPr>
            <p:extLst>
              <p:ext uri="{D42A27DB-BD31-4B8C-83A1-F6EECF244321}">
                <p14:modId xmlns:p14="http://schemas.microsoft.com/office/powerpoint/2010/main" val="1368669875"/>
              </p:ext>
            </p:extLst>
          </p:nvPr>
        </p:nvGraphicFramePr>
        <p:xfrm>
          <a:off x="1323732" y="2163734"/>
          <a:ext cx="9229344" cy="1032510"/>
        </p:xfrm>
        <a:graphic>
          <a:graphicData uri="http://schemas.openxmlformats.org/drawingml/2006/table">
            <a:tbl>
              <a:tblPr/>
              <a:tblGrid>
                <a:gridCol w="4614672">
                  <a:extLst>
                    <a:ext uri="{9D8B030D-6E8A-4147-A177-3AD203B41FA5}">
                      <a16:colId xmlns:a16="http://schemas.microsoft.com/office/drawing/2014/main" val="3302959171"/>
                    </a:ext>
                  </a:extLst>
                </a:gridCol>
                <a:gridCol w="4614672">
                  <a:extLst>
                    <a:ext uri="{9D8B030D-6E8A-4147-A177-3AD203B41FA5}">
                      <a16:colId xmlns:a16="http://schemas.microsoft.com/office/drawing/2014/main" val="3486785158"/>
                    </a:ext>
                  </a:extLst>
                </a:gridCol>
              </a:tblGrid>
              <a:tr h="291432">
                <a:tc gridSpan="2">
                  <a:txBody>
                    <a:bodyPr/>
                    <a:lstStyle/>
                    <a:p>
                      <a:pPr algn="l"/>
                      <a:r>
                        <a:rPr lang="en-IN" b="0" i="0">
                          <a:solidFill>
                            <a:srgbClr val="FFFFFF"/>
                          </a:solidFill>
                          <a:effectLst/>
                        </a:rPr>
                        <a:t>Dataset statistics</a:t>
                      </a:r>
                    </a:p>
                  </a:txBody>
                  <a:tcPr marL="95250" marR="95250" marT="47625" marB="47625" anchor="ctr">
                    <a:lnL>
                      <a:noFill/>
                    </a:lnL>
                    <a:lnR>
                      <a:noFill/>
                    </a:lnR>
                    <a:lnT>
                      <a:noFill/>
                    </a:lnT>
                    <a:lnB>
                      <a:noFill/>
                    </a:lnB>
                    <a:solidFill>
                      <a:srgbClr val="74A743"/>
                    </a:solidFill>
                  </a:tcPr>
                </a:tc>
                <a:tc hMerge="1">
                  <a:txBody>
                    <a:bodyPr/>
                    <a:lstStyle/>
                    <a:p>
                      <a:endParaRPr lang="en-US"/>
                    </a:p>
                  </a:txBody>
                  <a:tcPr/>
                </a:tc>
                <a:extLst>
                  <a:ext uri="{0D108BD9-81ED-4DB2-BD59-A6C34878D82A}">
                    <a16:rowId xmlns:a16="http://schemas.microsoft.com/office/drawing/2014/main" val="828262680"/>
                  </a:ext>
                </a:extLst>
              </a:tr>
              <a:tr h="327421">
                <a:tc>
                  <a:txBody>
                    <a:bodyPr/>
                    <a:lstStyle/>
                    <a:p>
                      <a:r>
                        <a:rPr lang="en-IN">
                          <a:solidFill>
                            <a:srgbClr val="000000"/>
                          </a:solidFill>
                          <a:effectLst/>
                        </a:rPr>
                        <a:t>Nodes</a:t>
                      </a:r>
                    </a:p>
                  </a:txBody>
                  <a:tcPr marL="76200" marR="76200" marT="28575" marB="28575" anchor="ctr">
                    <a:lnL>
                      <a:noFill/>
                    </a:lnL>
                    <a:lnR>
                      <a:noFill/>
                    </a:lnR>
                    <a:lnT>
                      <a:noFill/>
                    </a:lnT>
                    <a:lnB w="9525" cap="flat" cmpd="sng" algn="ctr">
                      <a:solidFill>
                        <a:srgbClr val="CCCCCC"/>
                      </a:solidFill>
                      <a:prstDash val="solid"/>
                      <a:round/>
                      <a:headEnd type="none" w="med" len="med"/>
                      <a:tailEnd type="none" w="med" len="med"/>
                    </a:lnB>
                    <a:solidFill>
                      <a:srgbClr val="FFFFFF"/>
                    </a:solidFill>
                  </a:tcPr>
                </a:tc>
                <a:tc>
                  <a:txBody>
                    <a:bodyPr/>
                    <a:lstStyle/>
                    <a:p>
                      <a:pPr lvl="0">
                        <a:buNone/>
                      </a:pPr>
                      <a:r>
                        <a:rPr lang="en-IN" sz="1800" b="0" i="0" u="none" strike="noStrike" noProof="0">
                          <a:solidFill>
                            <a:srgbClr val="000000"/>
                          </a:solidFill>
                          <a:effectLst/>
                          <a:latin typeface="Calibri"/>
                        </a:rPr>
                        <a:t>2708</a:t>
                      </a:r>
                      <a:endParaRPr lang="en-US"/>
                    </a:p>
                  </a:txBody>
                  <a:tcPr marL="76200" marR="76200" marT="28575" marB="28575" anchor="ctr">
                    <a:lnL>
                      <a:noFill/>
                    </a:lnL>
                    <a:lnR>
                      <a:noFill/>
                    </a:lnR>
                    <a:lnT>
                      <a:noFill/>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83735414"/>
                  </a:ext>
                </a:extLst>
              </a:tr>
              <a:tr h="261387">
                <a:tc>
                  <a:txBody>
                    <a:bodyPr/>
                    <a:lstStyle/>
                    <a:p>
                      <a:r>
                        <a:rPr lang="en-IN">
                          <a:solidFill>
                            <a:srgbClr val="000000"/>
                          </a:solidFill>
                          <a:effectLst/>
                        </a:rPr>
                        <a:t>Edges</a:t>
                      </a:r>
                    </a:p>
                  </a:txBody>
                  <a:tcPr marL="76200" marR="76200" marT="28575" marB="28575" anchor="ctr">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r>
                        <a:rPr lang="en-IN">
                          <a:solidFill>
                            <a:srgbClr val="000000"/>
                          </a:solidFill>
                          <a:effectLst/>
                        </a:rPr>
                        <a:t>5429</a:t>
                      </a:r>
                    </a:p>
                  </a:txBody>
                  <a:tcPr marL="76200" marR="76200" marT="28575" marB="28575" anchor="ctr">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extLst>
                  <a:ext uri="{0D108BD9-81ED-4DB2-BD59-A6C34878D82A}">
                    <a16:rowId xmlns:a16="http://schemas.microsoft.com/office/drawing/2014/main" val="1373138264"/>
                  </a:ext>
                </a:extLst>
              </a:tr>
            </a:tbl>
          </a:graphicData>
        </a:graphic>
      </p:graphicFrame>
    </p:spTree>
    <p:extLst>
      <p:ext uri="{BB962C8B-B14F-4D97-AF65-F5344CB8AC3E}">
        <p14:creationId xmlns:p14="http://schemas.microsoft.com/office/powerpoint/2010/main" val="610355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E5E60-184F-C507-B5E5-4A62823DBCD9}"/>
              </a:ext>
            </a:extLst>
          </p:cNvPr>
          <p:cNvSpPr>
            <a:spLocks noGrp="1"/>
          </p:cNvSpPr>
          <p:nvPr>
            <p:ph idx="1"/>
          </p:nvPr>
        </p:nvSpPr>
        <p:spPr/>
        <p:txBody>
          <a:bodyPr vert="horz" lIns="91440" tIns="45720" rIns="91440" bIns="45720" rtlCol="0" anchor="t">
            <a:normAutofit/>
          </a:bodyPr>
          <a:lstStyle/>
          <a:p>
            <a:pPr lvl="1"/>
            <a:endParaRPr lang="en-US" sz="2200">
              <a:solidFill>
                <a:srgbClr val="000000"/>
              </a:solidFill>
              <a:latin typeface="Times New Roman"/>
              <a:cs typeface="Times New Roman"/>
            </a:endParaRPr>
          </a:p>
          <a:p>
            <a:pPr marL="457200" lvl="1" indent="0">
              <a:buNone/>
            </a:pPr>
            <a:endParaRPr lang="en-US">
              <a:latin typeface="Georgia"/>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a:cs typeface="Times New Roman"/>
            </a:endParaRPr>
          </a:p>
        </p:txBody>
      </p:sp>
      <p:sp>
        <p:nvSpPr>
          <p:cNvPr id="3" name="Title 2">
            <a:extLst>
              <a:ext uri="{FF2B5EF4-FFF2-40B4-BE49-F238E27FC236}">
                <a16:creationId xmlns:a16="http://schemas.microsoft.com/office/drawing/2014/main" id="{AE24266F-EC5D-621B-8760-C5ECACFA7DD5}"/>
              </a:ext>
            </a:extLst>
          </p:cNvPr>
          <p:cNvSpPr>
            <a:spLocks noGrp="1"/>
          </p:cNvSpPr>
          <p:nvPr>
            <p:ph type="title"/>
          </p:nvPr>
        </p:nvSpPr>
        <p:spPr/>
        <p:txBody>
          <a:bodyPr>
            <a:normAutofit fontScale="90000"/>
          </a:bodyPr>
          <a:lstStyle/>
          <a:p>
            <a:r>
              <a:rPr lang="en-US">
                <a:latin typeface="Times New Roman"/>
                <a:cs typeface="Times New Roman"/>
              </a:rPr>
              <a:t>VISUALIZATION</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59C86B-FA27-B088-27AA-91D576111042}"/>
              </a:ext>
            </a:extLst>
          </p:cNvPr>
          <p:cNvPicPr>
            <a:picLocks noChangeAspect="1"/>
          </p:cNvPicPr>
          <p:nvPr/>
        </p:nvPicPr>
        <p:blipFill rotWithShape="1">
          <a:blip r:embed="rId2"/>
          <a:srcRect l="8458" r="7898" b="-350"/>
          <a:stretch/>
        </p:blipFill>
        <p:spPr>
          <a:xfrm>
            <a:off x="425162" y="1249507"/>
            <a:ext cx="4654246" cy="3984945"/>
          </a:xfrm>
          <a:prstGeom prst="rect">
            <a:avLst/>
          </a:prstGeom>
        </p:spPr>
      </p:pic>
      <p:pic>
        <p:nvPicPr>
          <p:cNvPr id="6" name="Picture 5" descr="A black and white drawing of a mushroom&#10;&#10;Description automatically generated">
            <a:extLst>
              <a:ext uri="{FF2B5EF4-FFF2-40B4-BE49-F238E27FC236}">
                <a16:creationId xmlns:a16="http://schemas.microsoft.com/office/drawing/2014/main" id="{8B733492-86AD-500E-F763-248ED82EF34F}"/>
              </a:ext>
            </a:extLst>
          </p:cNvPr>
          <p:cNvPicPr>
            <a:picLocks noChangeAspect="1"/>
          </p:cNvPicPr>
          <p:nvPr/>
        </p:nvPicPr>
        <p:blipFill>
          <a:blip r:embed="rId3"/>
          <a:stretch>
            <a:fillRect/>
          </a:stretch>
        </p:blipFill>
        <p:spPr>
          <a:xfrm>
            <a:off x="6049363" y="1250111"/>
            <a:ext cx="4981575" cy="3581400"/>
          </a:xfrm>
          <a:prstGeom prst="rect">
            <a:avLst/>
          </a:prstGeom>
        </p:spPr>
      </p:pic>
      <p:sp>
        <p:nvSpPr>
          <p:cNvPr id="7" name="TextBox 6">
            <a:extLst>
              <a:ext uri="{FF2B5EF4-FFF2-40B4-BE49-F238E27FC236}">
                <a16:creationId xmlns:a16="http://schemas.microsoft.com/office/drawing/2014/main" id="{04E6FC8C-1696-183B-4D2C-C0EAE998784A}"/>
              </a:ext>
            </a:extLst>
          </p:cNvPr>
          <p:cNvSpPr txBox="1"/>
          <p:nvPr/>
        </p:nvSpPr>
        <p:spPr>
          <a:xfrm>
            <a:off x="6096000" y="1903060"/>
            <a:ext cx="39658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panose="02020603050405020304" pitchFamily="18" charset="0"/>
                <a:cs typeface="Times New Roman" panose="02020603050405020304" pitchFamily="18" charset="0"/>
              </a:rPr>
              <a:t>A visualization from </a:t>
            </a:r>
            <a:r>
              <a:rPr lang="en-US" err="1">
                <a:latin typeface="Times New Roman" panose="02020603050405020304" pitchFamily="18" charset="0"/>
                <a:cs typeface="Times New Roman" panose="02020603050405020304" pitchFamily="18" charset="0"/>
              </a:rPr>
              <a:t>yED</a:t>
            </a:r>
          </a:p>
        </p:txBody>
      </p:sp>
    </p:spTree>
    <p:extLst>
      <p:ext uri="{BB962C8B-B14F-4D97-AF65-F5344CB8AC3E}">
        <p14:creationId xmlns:p14="http://schemas.microsoft.com/office/powerpoint/2010/main" val="1560810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E5E60-184F-C507-B5E5-4A62823DBCD9}"/>
              </a:ext>
            </a:extLst>
          </p:cNvPr>
          <p:cNvSpPr>
            <a:spLocks noGrp="1"/>
          </p:cNvSpPr>
          <p:nvPr>
            <p:ph idx="1"/>
          </p:nvPr>
        </p:nvSpPr>
        <p:spPr>
          <a:xfrm>
            <a:off x="571499" y="979105"/>
            <a:ext cx="7539487" cy="4908082"/>
          </a:xfrm>
        </p:spPr>
        <p:txBody>
          <a:bodyPr vert="horz" lIns="91440" tIns="45720" rIns="91440" bIns="45720" rtlCol="0" anchor="t">
            <a:noAutofit/>
          </a:bodyPr>
          <a:lstStyle/>
          <a:p>
            <a:pPr marL="342900" indent="-342900">
              <a:buAutoNum type="arabicPeriod"/>
            </a:pPr>
            <a:r>
              <a:rPr lang="en-US" sz="1800">
                <a:latin typeface="Times New Roman"/>
                <a:cs typeface="Times New Roman"/>
              </a:rPr>
              <a:t>Load the Cora dataset:</a:t>
            </a:r>
            <a:endParaRPr lang="en-US" sz="1800"/>
          </a:p>
          <a:p>
            <a:pPr lvl="1">
              <a:buFont typeface="Wingdings" panose="020B0604020202020204" pitchFamily="34" charset="0"/>
              <a:buChar char="Ø"/>
            </a:pPr>
            <a:r>
              <a:rPr lang="en-US" sz="1800">
                <a:latin typeface="Times New Roman"/>
                <a:cs typeface="Times New Roman"/>
              </a:rPr>
              <a:t>Read the .content file to obtain the attributes for each paper.</a:t>
            </a:r>
          </a:p>
          <a:p>
            <a:pPr lvl="1">
              <a:buFont typeface="Wingdings" panose="020B0604020202020204" pitchFamily="34" charset="0"/>
              <a:buChar char="Ø"/>
            </a:pPr>
            <a:r>
              <a:rPr lang="en-US" sz="1800">
                <a:latin typeface="Times New Roman"/>
                <a:cs typeface="Times New Roman"/>
              </a:rPr>
              <a:t>Read the .cites file to obtain the citation graph.</a:t>
            </a:r>
          </a:p>
          <a:p>
            <a:pPr marL="0" indent="0">
              <a:buNone/>
            </a:pPr>
            <a:r>
              <a:rPr lang="en-US" sz="1800">
                <a:latin typeface="Times New Roman"/>
                <a:cs typeface="Times New Roman"/>
              </a:rPr>
              <a:t>2.    Preprocess the data:</a:t>
            </a:r>
          </a:p>
          <a:p>
            <a:pPr lvl="1">
              <a:buFont typeface="Wingdings" panose="020B0604020202020204" pitchFamily="34" charset="0"/>
              <a:buChar char="Ø"/>
            </a:pPr>
            <a:r>
              <a:rPr lang="en-US" sz="1800">
                <a:latin typeface="Times New Roman"/>
                <a:cs typeface="Times New Roman"/>
              </a:rPr>
              <a:t>Extracted the word attributes and class labels from the .content file.</a:t>
            </a:r>
            <a:endParaRPr lang="en-US" sz="1800"/>
          </a:p>
          <a:p>
            <a:pPr marL="0" indent="0">
              <a:buNone/>
            </a:pPr>
            <a:r>
              <a:rPr lang="en-US" sz="1800">
                <a:latin typeface="Times New Roman"/>
                <a:cs typeface="Times New Roman"/>
              </a:rPr>
              <a:t>3.    Construct the graph:</a:t>
            </a:r>
          </a:p>
          <a:p>
            <a:pPr lvl="1">
              <a:buFont typeface="Wingdings" panose="020B0604020202020204" pitchFamily="34" charset="0"/>
              <a:buChar char="Ø"/>
            </a:pPr>
            <a:r>
              <a:rPr lang="en-US" sz="1800">
                <a:latin typeface="Times New Roman"/>
                <a:cs typeface="Times New Roman"/>
              </a:rPr>
              <a:t>Build a graph using </a:t>
            </a:r>
            <a:r>
              <a:rPr lang="en-US" sz="1800" err="1">
                <a:latin typeface="Times New Roman"/>
                <a:cs typeface="Times New Roman"/>
              </a:rPr>
              <a:t>NetworkX</a:t>
            </a:r>
            <a:r>
              <a:rPr lang="en-US" sz="1800">
                <a:latin typeface="Times New Roman"/>
                <a:cs typeface="Times New Roman"/>
              </a:rPr>
              <a:t>, where nodes represent papers and edges represent citations.</a:t>
            </a:r>
          </a:p>
          <a:p>
            <a:pPr marL="0" indent="0">
              <a:buNone/>
            </a:pPr>
            <a:r>
              <a:rPr lang="en-US" sz="1800">
                <a:latin typeface="Times New Roman"/>
                <a:cs typeface="Times New Roman"/>
              </a:rPr>
              <a:t>4.    Compute eigenvector centrality:</a:t>
            </a:r>
          </a:p>
          <a:p>
            <a:pPr lvl="1">
              <a:buFont typeface="Wingdings" panose="020B0604020202020204" pitchFamily="34" charset="0"/>
              <a:buChar char="Ø"/>
            </a:pPr>
            <a:r>
              <a:rPr lang="en-US" sz="1800">
                <a:latin typeface="Times New Roman"/>
                <a:cs typeface="Times New Roman"/>
              </a:rPr>
              <a:t>Calculated eigenvector centrality for each paper in the graph.</a:t>
            </a:r>
          </a:p>
          <a:p>
            <a:pPr marL="0" indent="0">
              <a:buNone/>
            </a:pPr>
            <a:r>
              <a:rPr lang="en-US" sz="1800">
                <a:latin typeface="Times New Roman"/>
                <a:cs typeface="Times New Roman"/>
              </a:rPr>
              <a:t>5.    Create a composite score:</a:t>
            </a:r>
          </a:p>
          <a:p>
            <a:pPr lvl="1">
              <a:buFont typeface="Wingdings" panose="020B0604020202020204" pitchFamily="34" charset="0"/>
              <a:buChar char="Ø"/>
            </a:pPr>
            <a:r>
              <a:rPr lang="en-US" sz="1800">
                <a:latin typeface="Times New Roman"/>
                <a:cs typeface="Times New Roman"/>
              </a:rPr>
              <a:t>Combined eigenvector centrality with other attributes to create a composite score. </a:t>
            </a:r>
          </a:p>
          <a:p>
            <a:pPr marL="0" indent="0">
              <a:buNone/>
            </a:pPr>
            <a:r>
              <a:rPr lang="en-US" sz="1800">
                <a:latin typeface="Times New Roman"/>
                <a:cs typeface="Times New Roman"/>
              </a:rPr>
              <a:t>6.    Identify top leaders:</a:t>
            </a:r>
          </a:p>
          <a:p>
            <a:pPr lvl="1">
              <a:buFont typeface="Wingdings" panose="020B0604020202020204" pitchFamily="34" charset="0"/>
              <a:buChar char="Ø"/>
            </a:pPr>
            <a:r>
              <a:rPr lang="en-US" sz="1800">
                <a:latin typeface="Times New Roman"/>
                <a:cs typeface="Times New Roman"/>
              </a:rPr>
              <a:t>Sorted the papers based on the composite score and selected the top leaders.</a:t>
            </a:r>
          </a:p>
          <a:p>
            <a:pPr lvl="1">
              <a:buFont typeface="Wingdings" panose="020B0604020202020204" pitchFamily="34" charset="0"/>
              <a:buChar char="Ø"/>
            </a:pPr>
            <a:endParaRPr lang="en-US">
              <a:latin typeface="Georgia"/>
              <a:cs typeface="Times New Roman" panose="02020603050405020304" pitchFamily="18" charset="0"/>
            </a:endParaRPr>
          </a:p>
          <a:p>
            <a:pPr lvl="1">
              <a:buFont typeface="Wingdings" panose="020B0604020202020204" pitchFamily="34" charset="0"/>
              <a:buChar char="Ø"/>
            </a:pPr>
            <a:endParaRPr lang="en-US">
              <a:latin typeface="Georgia"/>
              <a:cs typeface="Times New Roman" panose="02020603050405020304" pitchFamily="18" charset="0"/>
            </a:endParaRPr>
          </a:p>
          <a:p>
            <a:pPr lvl="1">
              <a:buFont typeface="Wingdings" panose="020B0604020202020204" pitchFamily="34" charset="0"/>
              <a:buChar char="Ø"/>
            </a:pPr>
            <a:endParaRPr lang="en-US">
              <a:latin typeface="Times New Roman" panose="02020603050405020304" pitchFamily="18" charset="0"/>
              <a:cs typeface="Times New Roman" panose="02020603050405020304" pitchFamily="18" charset="0"/>
            </a:endParaRPr>
          </a:p>
          <a:p>
            <a:pPr lvl="1">
              <a:buFont typeface="Wingdings" panose="020B0604020202020204" pitchFamily="34" charset="0"/>
              <a:buChar char="Ø"/>
            </a:pPr>
            <a:endParaRPr lang="en-US">
              <a:latin typeface="Times New Roman" panose="02020603050405020304" pitchFamily="18" charset="0"/>
              <a:cs typeface="Times New Roman" panose="02020603050405020304" pitchFamily="18" charset="0"/>
            </a:endParaRPr>
          </a:p>
          <a:p>
            <a:pPr lvl="1">
              <a:buFont typeface="Wingdings" panose="020B0604020202020204" pitchFamily="34" charset="0"/>
              <a:buChar char="Ø"/>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a:cs typeface="Times New Roman"/>
            </a:endParaRPr>
          </a:p>
        </p:txBody>
      </p:sp>
      <p:sp>
        <p:nvSpPr>
          <p:cNvPr id="3" name="Title 2">
            <a:extLst>
              <a:ext uri="{FF2B5EF4-FFF2-40B4-BE49-F238E27FC236}">
                <a16:creationId xmlns:a16="http://schemas.microsoft.com/office/drawing/2014/main" id="{AE24266F-EC5D-621B-8760-C5ECACFA7DD5}"/>
              </a:ext>
            </a:extLst>
          </p:cNvPr>
          <p:cNvSpPr>
            <a:spLocks noGrp="1"/>
          </p:cNvSpPr>
          <p:nvPr>
            <p:ph type="title"/>
          </p:nvPr>
        </p:nvSpPr>
        <p:spPr/>
        <p:txBody>
          <a:bodyPr>
            <a:normAutofit fontScale="90000"/>
          </a:bodyPr>
          <a:lstStyle/>
          <a:p>
            <a:r>
              <a:rPr lang="en-US">
                <a:latin typeface="Times New Roman"/>
                <a:cs typeface="Times New Roman"/>
              </a:rPr>
              <a:t>LEADER IDENTIFICATION ALGO</a:t>
            </a:r>
            <a:endParaRPr lang="en-US">
              <a:latin typeface="Times New Roman" panose="02020603050405020304" pitchFamily="18" charset="0"/>
              <a:cs typeface="Times New Roman" panose="02020603050405020304" pitchFamily="18" charset="0"/>
            </a:endParaRPr>
          </a:p>
        </p:txBody>
      </p:sp>
      <p:pic>
        <p:nvPicPr>
          <p:cNvPr id="5" name="Picture 4" descr="A table of numbers and digits&#10;&#10;Description automatically generated">
            <a:extLst>
              <a:ext uri="{FF2B5EF4-FFF2-40B4-BE49-F238E27FC236}">
                <a16:creationId xmlns:a16="http://schemas.microsoft.com/office/drawing/2014/main" id="{02B22DAD-842E-34AC-E06F-7850788C6533}"/>
              </a:ext>
            </a:extLst>
          </p:cNvPr>
          <p:cNvPicPr>
            <a:picLocks noChangeAspect="1"/>
          </p:cNvPicPr>
          <p:nvPr/>
        </p:nvPicPr>
        <p:blipFill>
          <a:blip r:embed="rId2"/>
          <a:stretch>
            <a:fillRect/>
          </a:stretch>
        </p:blipFill>
        <p:spPr>
          <a:xfrm>
            <a:off x="8785227" y="350808"/>
            <a:ext cx="2888529" cy="5610045"/>
          </a:xfrm>
          <a:prstGeom prst="rect">
            <a:avLst/>
          </a:prstGeom>
        </p:spPr>
      </p:pic>
    </p:spTree>
    <p:extLst>
      <p:ext uri="{BB962C8B-B14F-4D97-AF65-F5344CB8AC3E}">
        <p14:creationId xmlns:p14="http://schemas.microsoft.com/office/powerpoint/2010/main" val="114194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5EEB98-0F7D-D15C-C70A-97892B568707}"/>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Motivation</a:t>
            </a:r>
            <a:endParaRPr lang="en-IN">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F1E7CC91-1BFE-77A2-D1EF-F14FD1D7C434}"/>
              </a:ext>
            </a:extLst>
          </p:cNvPr>
          <p:cNvSpPr>
            <a:spLocks noGrp="1"/>
          </p:cNvSpPr>
          <p:nvPr>
            <p:ph idx="1"/>
          </p:nvPr>
        </p:nvSpPr>
        <p:spPr>
          <a:xfrm>
            <a:off x="571499" y="1029556"/>
            <a:ext cx="10515600" cy="4908082"/>
          </a:xfrm>
        </p:spPr>
        <p:txBody>
          <a:bodyPr vert="horz" lIns="91440" tIns="45720" rIns="91440" bIns="45720" rtlCol="0" anchor="t">
            <a:normAutofit/>
          </a:bodyPr>
          <a:lstStyle/>
          <a:p>
            <a:pPr marL="0" indent="0">
              <a:buNone/>
            </a:pPr>
            <a:r>
              <a:rPr lang="en-US" sz="2000">
                <a:latin typeface="Times New Roman"/>
                <a:cs typeface="Times New Roman"/>
              </a:rPr>
              <a:t>Real life motivation scenario:</a:t>
            </a:r>
          </a:p>
          <a:p>
            <a:r>
              <a:rPr lang="en-US" sz="1800">
                <a:latin typeface="Times New Roman"/>
                <a:cs typeface="Times New Roman"/>
              </a:rPr>
              <a:t>Social Media Analysis:</a:t>
            </a:r>
          </a:p>
          <a:p>
            <a:pPr marL="628650" lvl="1" indent="-171450">
              <a:buFont typeface="Wingdings" panose="020B0604020202020204" pitchFamily="34" charset="0"/>
              <a:buChar char="Ø"/>
            </a:pPr>
            <a:r>
              <a:rPr lang="en-US" sz="1800">
                <a:latin typeface="Times New Roman"/>
                <a:cs typeface="Times New Roman"/>
              </a:rPr>
              <a:t>       Influencer Identification</a:t>
            </a:r>
          </a:p>
          <a:p>
            <a:pPr marL="628650" lvl="1" indent="-171450">
              <a:buFont typeface="Wingdings" panose="020B0604020202020204" pitchFamily="34" charset="0"/>
              <a:buChar char="Ø"/>
            </a:pPr>
            <a:r>
              <a:rPr lang="en-US" sz="1800">
                <a:latin typeface="Times New Roman"/>
                <a:cs typeface="Times New Roman"/>
              </a:rPr>
              <a:t>       Content Recommendation</a:t>
            </a:r>
          </a:p>
          <a:p>
            <a:pPr marL="628650" lvl="1" indent="-171450">
              <a:buFont typeface="Wingdings" panose="020B0604020202020204" pitchFamily="34" charset="0"/>
              <a:buChar char="Ø"/>
            </a:pPr>
            <a:endParaRPr lang="en-US" sz="1800">
              <a:latin typeface="Times New Roman"/>
              <a:cs typeface="Times New Roman"/>
            </a:endParaRPr>
          </a:p>
          <a:p>
            <a:pPr>
              <a:buFont typeface="Arial"/>
              <a:buChar char="•"/>
            </a:pPr>
            <a:r>
              <a:rPr lang="en-US" sz="1800">
                <a:latin typeface="Times New Roman"/>
                <a:cs typeface="Times New Roman"/>
              </a:rPr>
              <a:t>Epidemiology and Disease Spread:</a:t>
            </a:r>
          </a:p>
          <a:p>
            <a:pPr marL="628650" lvl="1" indent="-171450">
              <a:buFont typeface="Wingdings,Sans-Serif"/>
              <a:buChar char="Ø"/>
            </a:pPr>
            <a:r>
              <a:rPr lang="en-US" sz="1800">
                <a:latin typeface="Times New Roman"/>
                <a:cs typeface="Times New Roman"/>
              </a:rPr>
              <a:t>      Identifying Super-Spreaders</a:t>
            </a:r>
          </a:p>
          <a:p>
            <a:pPr marL="628650" lvl="1" indent="-171450">
              <a:buFont typeface="Wingdings,Sans-Serif"/>
              <a:buChar char="Ø"/>
            </a:pPr>
            <a:r>
              <a:rPr lang="en-US" sz="1800">
                <a:latin typeface="Times New Roman"/>
                <a:cs typeface="Times New Roman"/>
              </a:rPr>
              <a:t>      Vaccination Campaigns</a:t>
            </a:r>
          </a:p>
          <a:p>
            <a:pPr marL="628650" lvl="1" indent="-171450">
              <a:buFont typeface="Wingdings,Sans-Serif"/>
              <a:buChar char="Ø"/>
            </a:pPr>
            <a:endParaRPr lang="en-US" sz="1800">
              <a:latin typeface="Times New Roman"/>
              <a:cs typeface="Times New Roman"/>
            </a:endParaRPr>
          </a:p>
          <a:p>
            <a:pPr>
              <a:buFont typeface="Arial"/>
              <a:buChar char="•"/>
            </a:pPr>
            <a:r>
              <a:rPr lang="en-US" sz="1800">
                <a:latin typeface="Times New Roman"/>
                <a:cs typeface="Times New Roman"/>
              </a:rPr>
              <a:t>Marketing and Customer Segmentation</a:t>
            </a:r>
            <a:r>
              <a:rPr lang="en-US" sz="1800">
                <a:solidFill>
                  <a:srgbClr val="D1D5DB"/>
                </a:solidFill>
                <a:latin typeface="Times New Roman"/>
                <a:cs typeface="Times New Roman"/>
              </a:rPr>
              <a:t>:</a:t>
            </a:r>
            <a:endParaRPr lang="en-US" sz="1800">
              <a:latin typeface="Times New Roman"/>
              <a:cs typeface="Times New Roman"/>
            </a:endParaRPr>
          </a:p>
          <a:p>
            <a:pPr marL="628650" lvl="1" indent="-171450">
              <a:buFont typeface="Wingdings,Sans-Serif"/>
              <a:buChar char="Ø"/>
            </a:pPr>
            <a:r>
              <a:rPr lang="en-US" sz="1800">
                <a:latin typeface="Times New Roman"/>
                <a:cs typeface="Times New Roman"/>
              </a:rPr>
              <a:t>      Customer Segmentation</a:t>
            </a:r>
          </a:p>
          <a:p>
            <a:pPr marL="628650" lvl="1" indent="-171450">
              <a:buFont typeface="Wingdings,Sans-Serif"/>
              <a:buChar char="Ø"/>
            </a:pPr>
            <a:r>
              <a:rPr lang="en-US" sz="1800">
                <a:latin typeface="Times New Roman"/>
                <a:cs typeface="Times New Roman"/>
              </a:rPr>
              <a:t>      Identifying Brand Advocates  </a:t>
            </a:r>
            <a:r>
              <a:rPr lang="en-US" sz="1800" b="1">
                <a:latin typeface="Times New Roman"/>
                <a:cs typeface="Times New Roman"/>
              </a:rPr>
              <a:t>    </a:t>
            </a:r>
            <a:r>
              <a:rPr lang="en-US" sz="2200" b="1">
                <a:latin typeface="Times New Roman"/>
                <a:cs typeface="Times New Roman"/>
              </a:rPr>
              <a:t>      </a:t>
            </a:r>
            <a:endParaRPr lang="en-US"/>
          </a:p>
          <a:p>
            <a:pPr marL="628650" lvl="1" indent="-171450">
              <a:buFont typeface="Wingdings,Sans-Serif"/>
              <a:buChar char="Ø"/>
            </a:pPr>
            <a:endParaRPr lang="en-US" sz="1200" b="1">
              <a:latin typeface="Times New Roman"/>
              <a:cs typeface="Times New Roman"/>
            </a:endParaRPr>
          </a:p>
          <a:p>
            <a:pPr marL="628650" lvl="1" indent="-171450">
              <a:buFont typeface="Wingdings,Sans-Serif"/>
              <a:buChar char="Ø"/>
            </a:pPr>
            <a:endParaRPr lang="en-US" sz="1200" b="1">
              <a:latin typeface="Times New Roman"/>
              <a:cs typeface="Times New Roman"/>
            </a:endParaRPr>
          </a:p>
          <a:p>
            <a:pPr marL="628650" lvl="1" indent="-171450">
              <a:buFont typeface="Wingdings,Sans-Serif"/>
              <a:buChar char="Ø"/>
            </a:pPr>
            <a:endParaRPr lang="en-US" sz="1200" b="1">
              <a:latin typeface="Times New Roman"/>
              <a:cs typeface="Times New Roman"/>
            </a:endParaRPr>
          </a:p>
          <a:p>
            <a:pPr marL="628650" lvl="1" indent="-171450">
              <a:buFont typeface="Wingdings,Sans-Serif"/>
              <a:buChar char="Ø"/>
            </a:pPr>
            <a:endParaRPr lang="en-US" sz="1200" b="1">
              <a:latin typeface="Times New Roman"/>
              <a:cs typeface="Times New Roman"/>
            </a:endParaRPr>
          </a:p>
          <a:p>
            <a:pPr marL="457200" lvl="1" indent="0">
              <a:buNone/>
            </a:pPr>
            <a:endParaRPr lang="en-US" sz="1200" b="1">
              <a:latin typeface="Times New Roman"/>
              <a:cs typeface="Times New Roman"/>
            </a:endParaRPr>
          </a:p>
        </p:txBody>
      </p:sp>
      <p:pic>
        <p:nvPicPr>
          <p:cNvPr id="2" name="Picture 1" descr="A person holding a megaphone and magnet&#10;&#10;Description automatically generated">
            <a:extLst>
              <a:ext uri="{FF2B5EF4-FFF2-40B4-BE49-F238E27FC236}">
                <a16:creationId xmlns:a16="http://schemas.microsoft.com/office/drawing/2014/main" id="{4CC74D2A-9FE9-A9E1-6D32-DE8F79317C1E}"/>
              </a:ext>
            </a:extLst>
          </p:cNvPr>
          <p:cNvPicPr>
            <a:picLocks noChangeAspect="1"/>
          </p:cNvPicPr>
          <p:nvPr/>
        </p:nvPicPr>
        <p:blipFill>
          <a:blip r:embed="rId2"/>
          <a:stretch>
            <a:fillRect/>
          </a:stretch>
        </p:blipFill>
        <p:spPr>
          <a:xfrm>
            <a:off x="5647387" y="765879"/>
            <a:ext cx="2668073" cy="2632411"/>
          </a:xfrm>
          <a:prstGeom prst="rect">
            <a:avLst/>
          </a:prstGeom>
        </p:spPr>
      </p:pic>
      <p:pic>
        <p:nvPicPr>
          <p:cNvPr id="4" name="Picture 3" descr="A group of people walking&#10;&#10;Description automatically generated">
            <a:extLst>
              <a:ext uri="{FF2B5EF4-FFF2-40B4-BE49-F238E27FC236}">
                <a16:creationId xmlns:a16="http://schemas.microsoft.com/office/drawing/2014/main" id="{4552869A-824A-1DBE-AEB2-7416EB251E0B}"/>
              </a:ext>
            </a:extLst>
          </p:cNvPr>
          <p:cNvPicPr>
            <a:picLocks noChangeAspect="1"/>
          </p:cNvPicPr>
          <p:nvPr/>
        </p:nvPicPr>
        <p:blipFill>
          <a:blip r:embed="rId3"/>
          <a:stretch>
            <a:fillRect/>
          </a:stretch>
        </p:blipFill>
        <p:spPr>
          <a:xfrm>
            <a:off x="8598795" y="2090480"/>
            <a:ext cx="3075904" cy="1850644"/>
          </a:xfrm>
          <a:prstGeom prst="rect">
            <a:avLst/>
          </a:prstGeom>
        </p:spPr>
      </p:pic>
      <p:pic>
        <p:nvPicPr>
          <p:cNvPr id="5" name="Picture 4" descr="A hand holding a megaphone&#10;&#10;Description automatically generated">
            <a:extLst>
              <a:ext uri="{FF2B5EF4-FFF2-40B4-BE49-F238E27FC236}">
                <a16:creationId xmlns:a16="http://schemas.microsoft.com/office/drawing/2014/main" id="{8B107EDD-5E9F-64D3-E583-B6423B0C3F5A}"/>
              </a:ext>
            </a:extLst>
          </p:cNvPr>
          <p:cNvPicPr>
            <a:picLocks noChangeAspect="1"/>
          </p:cNvPicPr>
          <p:nvPr/>
        </p:nvPicPr>
        <p:blipFill>
          <a:blip r:embed="rId4"/>
          <a:stretch>
            <a:fillRect/>
          </a:stretch>
        </p:blipFill>
        <p:spPr>
          <a:xfrm>
            <a:off x="5647386" y="3768077"/>
            <a:ext cx="2668074" cy="2069338"/>
          </a:xfrm>
          <a:prstGeom prst="rect">
            <a:avLst/>
          </a:prstGeom>
        </p:spPr>
      </p:pic>
    </p:spTree>
    <p:extLst>
      <p:ext uri="{BB962C8B-B14F-4D97-AF65-F5344CB8AC3E}">
        <p14:creationId xmlns:p14="http://schemas.microsoft.com/office/powerpoint/2010/main" val="3756782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E5E60-184F-C507-B5E5-4A62823DBCD9}"/>
              </a:ext>
            </a:extLst>
          </p:cNvPr>
          <p:cNvSpPr>
            <a:spLocks noGrp="1"/>
          </p:cNvSpPr>
          <p:nvPr>
            <p:ph idx="1"/>
          </p:nvPr>
        </p:nvSpPr>
        <p:spPr>
          <a:xfrm>
            <a:off x="571499" y="979105"/>
            <a:ext cx="7539487" cy="4908082"/>
          </a:xfrm>
        </p:spPr>
        <p:txBody>
          <a:bodyPr vert="horz" lIns="91440" tIns="45720" rIns="91440" bIns="45720" rtlCol="0" anchor="t">
            <a:noAutofit/>
          </a:bodyPr>
          <a:lstStyle/>
          <a:p>
            <a:pPr marL="457200" indent="-457200">
              <a:buAutoNum type="arabicPeriod"/>
            </a:pPr>
            <a:r>
              <a:rPr lang="en-US" sz="2000">
                <a:latin typeface="Times New Roman"/>
                <a:cs typeface="Times New Roman"/>
              </a:rPr>
              <a:t>Convert the Directed Graph to Undirected</a:t>
            </a:r>
            <a:endParaRPr lang="en-US"/>
          </a:p>
          <a:p>
            <a:pPr marL="457200" indent="-457200">
              <a:buAutoNum type="arabicPeriod"/>
            </a:pPr>
            <a:r>
              <a:rPr lang="en-US" sz="2000">
                <a:latin typeface="Times New Roman"/>
                <a:cs typeface="Times New Roman"/>
              </a:rPr>
              <a:t>Compute the best partition using the Louvain algorithm for the subgraph induced by top leaders</a:t>
            </a:r>
          </a:p>
          <a:p>
            <a:pPr marL="457200" indent="-457200">
              <a:buAutoNum type="arabicPeriod"/>
            </a:pPr>
            <a:r>
              <a:rPr lang="en-US" sz="2000">
                <a:latin typeface="Times New Roman"/>
                <a:cs typeface="Times New Roman"/>
              </a:rPr>
              <a:t>Assign community labels to nodes in the original graph</a:t>
            </a:r>
          </a:p>
          <a:p>
            <a:pPr marL="457200" indent="-457200">
              <a:buAutoNum type="arabicPeriod"/>
            </a:pPr>
            <a:r>
              <a:rPr lang="en-US" sz="2000">
                <a:latin typeface="Times New Roman"/>
                <a:cs typeface="Times New Roman"/>
              </a:rPr>
              <a:t>Create a Mapping of Community IDs to Colors and Get Node Colors Based on Assigned Community.</a:t>
            </a:r>
          </a:p>
          <a:p>
            <a:pPr marL="457200" indent="-457200">
              <a:buAutoNum type="arabicPeriod"/>
            </a:pPr>
            <a:r>
              <a:rPr lang="en-US" sz="2000">
                <a:latin typeface="Times New Roman"/>
                <a:cs typeface="Times New Roman"/>
              </a:rPr>
              <a:t>Export the Graph to a </a:t>
            </a:r>
            <a:r>
              <a:rPr lang="en-US" sz="2000" err="1">
                <a:latin typeface="Times New Roman"/>
                <a:cs typeface="Times New Roman"/>
              </a:rPr>
              <a:t>GraphML</a:t>
            </a:r>
            <a:r>
              <a:rPr lang="en-US" sz="2000">
                <a:latin typeface="Times New Roman"/>
                <a:cs typeface="Times New Roman"/>
              </a:rPr>
              <a:t> File.</a:t>
            </a:r>
            <a:endParaRPr lang="en-US" sz="2000">
              <a:latin typeface="Times New Roman"/>
              <a:cs typeface="Times New Roman" panose="02020603050405020304" pitchFamily="18" charset="0"/>
            </a:endParaRPr>
          </a:p>
          <a:p>
            <a:pPr marL="914400" lvl="1" indent="-457200">
              <a:buAutoNum type="arabicPeriod"/>
            </a:pPr>
            <a:endParaRPr lang="en-US" sz="2000">
              <a:latin typeface="Times New Roman"/>
              <a:cs typeface="Times New Roman" panose="02020603050405020304" pitchFamily="18" charset="0"/>
            </a:endParaRPr>
          </a:p>
          <a:p>
            <a:pPr lvl="1">
              <a:buAutoNum type="arabicPeriod"/>
            </a:pPr>
            <a:endParaRPr lang="en-US" sz="2000">
              <a:latin typeface="Times New Roman" panose="02020603050405020304" pitchFamily="18" charset="0"/>
              <a:cs typeface="Times New Roman" panose="02020603050405020304" pitchFamily="18" charset="0"/>
            </a:endParaRPr>
          </a:p>
          <a:p>
            <a:pPr lvl="1">
              <a:buAutoNum type="arabicPeriod"/>
            </a:pPr>
            <a:endParaRPr lang="en-US" sz="2000">
              <a:latin typeface="Times New Roman" panose="02020603050405020304" pitchFamily="18" charset="0"/>
              <a:cs typeface="Times New Roman" panose="02020603050405020304" pitchFamily="18" charset="0"/>
            </a:endParaRPr>
          </a:p>
          <a:p>
            <a:pPr lvl="1">
              <a:buAutoNum type="arabicPeriod"/>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panose="02020603050405020304" pitchFamily="18" charset="0"/>
              <a:cs typeface="Times New Roman" panose="02020603050405020304" pitchFamily="18" charset="0"/>
            </a:endParaRPr>
          </a:p>
          <a:p>
            <a:pPr marL="457200" lvl="1" indent="0">
              <a:buNone/>
            </a:pPr>
            <a:endParaRPr lang="en-US">
              <a:latin typeface="Times New Roman"/>
              <a:cs typeface="Times New Roman"/>
            </a:endParaRPr>
          </a:p>
        </p:txBody>
      </p:sp>
      <p:sp>
        <p:nvSpPr>
          <p:cNvPr id="3" name="Title 2">
            <a:extLst>
              <a:ext uri="{FF2B5EF4-FFF2-40B4-BE49-F238E27FC236}">
                <a16:creationId xmlns:a16="http://schemas.microsoft.com/office/drawing/2014/main" id="{AE24266F-EC5D-621B-8760-C5ECACFA7DD5}"/>
              </a:ext>
            </a:extLst>
          </p:cNvPr>
          <p:cNvSpPr>
            <a:spLocks noGrp="1"/>
          </p:cNvSpPr>
          <p:nvPr>
            <p:ph type="title"/>
          </p:nvPr>
        </p:nvSpPr>
        <p:spPr/>
        <p:txBody>
          <a:bodyPr>
            <a:normAutofit fontScale="90000"/>
          </a:bodyPr>
          <a:lstStyle/>
          <a:p>
            <a:r>
              <a:rPr lang="en-US">
                <a:latin typeface="Times New Roman"/>
                <a:cs typeface="Times New Roman"/>
              </a:rPr>
              <a:t>COMMUNITY DETECTION ALGO</a:t>
            </a:r>
            <a:endParaRPr lang="en-US">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77D6E4-16CE-25FC-7105-E6DDA94473D1}"/>
              </a:ext>
            </a:extLst>
          </p:cNvPr>
          <p:cNvPicPr>
            <a:picLocks noChangeAspect="1"/>
          </p:cNvPicPr>
          <p:nvPr/>
        </p:nvPicPr>
        <p:blipFill>
          <a:blip r:embed="rId2"/>
          <a:stretch>
            <a:fillRect/>
          </a:stretch>
        </p:blipFill>
        <p:spPr>
          <a:xfrm>
            <a:off x="7990114" y="87085"/>
            <a:ext cx="3254829" cy="3254829"/>
          </a:xfrm>
          <a:prstGeom prst="rect">
            <a:avLst/>
          </a:prstGeom>
        </p:spPr>
      </p:pic>
      <p:pic>
        <p:nvPicPr>
          <p:cNvPr id="5" name="Picture 4" descr="A colorful dots on a white background&#10;&#10;Description automatically generated">
            <a:extLst>
              <a:ext uri="{FF2B5EF4-FFF2-40B4-BE49-F238E27FC236}">
                <a16:creationId xmlns:a16="http://schemas.microsoft.com/office/drawing/2014/main" id="{D114F50C-EF40-81A3-B69A-BF4D2D13D551}"/>
              </a:ext>
            </a:extLst>
          </p:cNvPr>
          <p:cNvPicPr>
            <a:picLocks noChangeAspect="1"/>
          </p:cNvPicPr>
          <p:nvPr/>
        </p:nvPicPr>
        <p:blipFill>
          <a:blip r:embed="rId3"/>
          <a:stretch>
            <a:fillRect/>
          </a:stretch>
        </p:blipFill>
        <p:spPr>
          <a:xfrm>
            <a:off x="5399314" y="2786742"/>
            <a:ext cx="3254830" cy="3254829"/>
          </a:xfrm>
          <a:prstGeom prst="rect">
            <a:avLst/>
          </a:prstGeom>
        </p:spPr>
      </p:pic>
      <p:sp>
        <p:nvSpPr>
          <p:cNvPr id="6" name="TextBox 5">
            <a:extLst>
              <a:ext uri="{FF2B5EF4-FFF2-40B4-BE49-F238E27FC236}">
                <a16:creationId xmlns:a16="http://schemas.microsoft.com/office/drawing/2014/main" id="{A95A0D0C-E560-1B03-0219-32CF600B9562}"/>
              </a:ext>
            </a:extLst>
          </p:cNvPr>
          <p:cNvSpPr txBox="1"/>
          <p:nvPr/>
        </p:nvSpPr>
        <p:spPr>
          <a:xfrm>
            <a:off x="9103179" y="4136571"/>
            <a:ext cx="2843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Visualizations in </a:t>
            </a:r>
            <a:r>
              <a:rPr lang="en-US" err="1">
                <a:cs typeface="Calibri"/>
              </a:rPr>
              <a:t>gephi</a:t>
            </a:r>
            <a:endParaRPr lang="en-US" err="1"/>
          </a:p>
        </p:txBody>
      </p:sp>
    </p:spTree>
    <p:extLst>
      <p:ext uri="{BB962C8B-B14F-4D97-AF65-F5344CB8AC3E}">
        <p14:creationId xmlns:p14="http://schemas.microsoft.com/office/powerpoint/2010/main" val="276875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70BF68-238F-11BD-61EA-AC27FEA20825}"/>
              </a:ext>
            </a:extLst>
          </p:cNvPr>
          <p:cNvSpPr>
            <a:spLocks noGrp="1"/>
          </p:cNvSpPr>
          <p:nvPr>
            <p:ph idx="1"/>
          </p:nvPr>
        </p:nvSpPr>
        <p:spPr/>
        <p:txBody>
          <a:bodyPr vert="horz" lIns="91440" tIns="45720" rIns="91440" bIns="45720" rtlCol="0" anchor="t">
            <a:normAutofit/>
          </a:bodyPr>
          <a:lstStyle/>
          <a:p>
            <a:r>
              <a:rPr lang="en-IN" sz="2400">
                <a:latin typeface="Times New Roman"/>
                <a:cs typeface="Times New Roman"/>
              </a:rPr>
              <a:t>Implementation of the Eigenvector Centrality-based Leader Selection Algorithm effectively identified influential leaders.</a:t>
            </a:r>
          </a:p>
          <a:p>
            <a:r>
              <a:rPr lang="en-IN" sz="2400">
                <a:latin typeface="Times New Roman"/>
                <a:cs typeface="Times New Roman"/>
              </a:rPr>
              <a:t>Eigenvector Centrality demonstrates robustness in leader identification, considering both topological characteristics and attribute information.</a:t>
            </a:r>
          </a:p>
          <a:p>
            <a:r>
              <a:rPr lang="en-IN" sz="2400">
                <a:latin typeface="Times New Roman"/>
                <a:cs typeface="Times New Roman"/>
              </a:rPr>
              <a:t>The Louvain method efficiently optimized modularity, especially for large networks.</a:t>
            </a:r>
          </a:p>
          <a:p>
            <a:r>
              <a:rPr lang="en-IN" sz="2400">
                <a:latin typeface="Times New Roman"/>
                <a:cs typeface="Times New Roman"/>
              </a:rPr>
              <a:t>Integration of attribute information enhanced the algorithm's ability to identify cohesive and meaningful communities.</a:t>
            </a:r>
          </a:p>
          <a:p>
            <a:pPr marL="0" indent="0">
              <a:buNone/>
            </a:pPr>
            <a:endParaRPr lang="en-IN" sz="24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8D5245E-5106-AC1D-8A5C-ACAF43D2A071}"/>
              </a:ext>
            </a:extLst>
          </p:cNvPr>
          <p:cNvSpPr>
            <a:spLocks noGrp="1"/>
          </p:cNvSpPr>
          <p:nvPr>
            <p:ph type="title"/>
          </p:nvPr>
        </p:nvSpPr>
        <p:spPr/>
        <p:txBody>
          <a:bodyPr>
            <a:normAutofit fontScale="90000"/>
          </a:bodyPr>
          <a:lstStyle/>
          <a:p>
            <a:r>
              <a:rPr lang="en-IN">
                <a:latin typeface="Times New Roman"/>
                <a:cs typeface="Times New Roman"/>
              </a:rPr>
              <a:t>Results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592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855C8-39BC-DE99-1E12-E8BCD821CB70}"/>
              </a:ext>
            </a:extLst>
          </p:cNvPr>
          <p:cNvSpPr>
            <a:spLocks noGrp="1"/>
          </p:cNvSpPr>
          <p:nvPr>
            <p:ph idx="1"/>
          </p:nvPr>
        </p:nvSpPr>
        <p:spPr>
          <a:xfrm>
            <a:off x="571499" y="1137256"/>
            <a:ext cx="11390652" cy="4908082"/>
          </a:xfrm>
        </p:spPr>
        <p:txBody>
          <a:bodyPr vert="horz" lIns="91440" tIns="45720" rIns="91440" bIns="45720" rtlCol="0" anchor="t">
            <a:noAutofit/>
          </a:bodyPr>
          <a:lstStyle/>
          <a:p>
            <a:r>
              <a:rPr lang="en-IN" sz="2000">
                <a:latin typeface="Times New Roman"/>
                <a:cs typeface="Times New Roman"/>
              </a:rPr>
              <a:t>The project stands out through its integration of topological and attribute information for enhanced community detection, addressing a critical gap in existing methodologies.</a:t>
            </a:r>
          </a:p>
          <a:p>
            <a:r>
              <a:rPr lang="en-IN" sz="2000">
                <a:latin typeface="Times New Roman"/>
                <a:cs typeface="Times New Roman"/>
              </a:rPr>
              <a:t>The developed algorithm significantly enhances community detection accuracy, offering practical benefits in various domains such as social media analysis, epidemiology, and marketing.</a:t>
            </a:r>
          </a:p>
          <a:p>
            <a:r>
              <a:rPr lang="en-US" sz="2000" b="1">
                <a:latin typeface="Times New Roman"/>
                <a:cs typeface="Times New Roman"/>
              </a:rPr>
              <a:t>Current Limitations in the Work:</a:t>
            </a:r>
            <a:endParaRPr lang="en-US" sz="2000">
              <a:latin typeface="Times New Roman"/>
              <a:cs typeface="Times New Roman"/>
            </a:endParaRPr>
          </a:p>
          <a:p>
            <a:pPr marL="971550" lvl="1" indent="-285750"/>
            <a:r>
              <a:rPr lang="en-US" sz="2000">
                <a:latin typeface="Times New Roman"/>
                <a:cs typeface="Times New Roman"/>
              </a:rPr>
              <a:t>The incorporation of topological and attribute information may increase computational overhead.</a:t>
            </a:r>
          </a:p>
          <a:p>
            <a:pPr>
              <a:buFont typeface="Arial"/>
              <a:buChar char="•"/>
            </a:pPr>
            <a:r>
              <a:rPr lang="en-US" sz="2000" b="1">
                <a:latin typeface="Times New Roman"/>
                <a:cs typeface="Times New Roman"/>
              </a:rPr>
              <a:t>Future Scope:</a:t>
            </a:r>
            <a:endParaRPr lang="en-US" sz="2000">
              <a:latin typeface="Times New Roman"/>
              <a:cs typeface="Times New Roman"/>
            </a:endParaRPr>
          </a:p>
          <a:p>
            <a:pPr marL="971550" lvl="1" indent="-285750">
              <a:buFont typeface="Arial"/>
              <a:buChar char="•"/>
            </a:pPr>
            <a:r>
              <a:rPr lang="en-US" sz="2000">
                <a:latin typeface="Times New Roman"/>
                <a:cs typeface="Times New Roman"/>
              </a:rPr>
              <a:t>Addressing scalability challenges through parallelization, distributed computing, or sampling approaches.</a:t>
            </a:r>
          </a:p>
          <a:p>
            <a:pPr marL="971550" lvl="1" indent="-285750">
              <a:buFont typeface="Arial"/>
              <a:buChar char="•"/>
            </a:pPr>
            <a:r>
              <a:rPr lang="en-US" sz="2000">
                <a:latin typeface="Times New Roman"/>
                <a:cs typeface="Times New Roman"/>
              </a:rPr>
              <a:t>Examining the algorithm's resilience to various disturbances to determine its practicality.</a:t>
            </a:r>
            <a:endParaRPr lang="en-IN" sz="2000">
              <a:latin typeface="Times New Roman"/>
              <a:cs typeface="Times New Roman"/>
            </a:endParaRPr>
          </a:p>
          <a:p>
            <a:pPr marL="971550" lvl="1" indent="-285750">
              <a:buFont typeface="Arial"/>
            </a:pPr>
            <a:r>
              <a:rPr lang="en-US" sz="2000">
                <a:latin typeface="Times New Roman"/>
                <a:cs typeface="Times New Roman"/>
              </a:rPr>
              <a:t>Making it suitable for dynamic networks.</a:t>
            </a:r>
            <a:endParaRPr lang="en-US" sz="2000">
              <a:latin typeface="Times New Roman" panose="02020603050405020304" pitchFamily="18" charset="0"/>
              <a:cs typeface="Times New Roman" panose="02020603050405020304" pitchFamily="18" charset="0"/>
            </a:endParaRPr>
          </a:p>
          <a:p>
            <a:pPr marL="0" indent="0">
              <a:buNone/>
            </a:pPr>
            <a:endParaRPr lang="en-IN" sz="2000">
              <a:latin typeface="Times New Roman"/>
              <a:cs typeface="Times New Roman"/>
            </a:endParaRPr>
          </a:p>
          <a:p>
            <a:pPr marL="0" indent="0">
              <a:buNone/>
            </a:pPr>
            <a:endParaRPr lang="en-IN" sz="20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81BE65CD-615B-52A3-74D9-504C973194E4}"/>
              </a:ext>
            </a:extLst>
          </p:cNvPr>
          <p:cNvSpPr>
            <a:spLocks noGrp="1"/>
          </p:cNvSpPr>
          <p:nvPr>
            <p:ph type="title"/>
          </p:nvPr>
        </p:nvSpPr>
        <p:spPr/>
        <p:txBody>
          <a:bodyPr>
            <a:normAutofit fontScale="90000"/>
          </a:bodyPr>
          <a:lstStyle/>
          <a:p>
            <a:r>
              <a:rPr lang="en-IN"/>
              <a:t>Conclusion</a:t>
            </a:r>
          </a:p>
        </p:txBody>
      </p:sp>
    </p:spTree>
    <p:extLst>
      <p:ext uri="{BB962C8B-B14F-4D97-AF65-F5344CB8AC3E}">
        <p14:creationId xmlns:p14="http://schemas.microsoft.com/office/powerpoint/2010/main" val="73282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80D22F-8881-378B-D731-088B85AF04A2}"/>
              </a:ext>
            </a:extLst>
          </p:cNvPr>
          <p:cNvSpPr>
            <a:spLocks noGrp="1"/>
          </p:cNvSpPr>
          <p:nvPr>
            <p:ph idx="1"/>
          </p:nvPr>
        </p:nvSpPr>
        <p:spPr/>
        <p:txBody>
          <a:bodyPr>
            <a:normAutofit/>
          </a:bodyPr>
          <a:lstStyle/>
          <a:p>
            <a:pPr marL="0" indent="0">
              <a:buNone/>
            </a:pPr>
            <a:r>
              <a:rPr lang="en-US" sz="1800">
                <a:latin typeface="Times New Roman" panose="02020603050405020304" pitchFamily="18" charset="0"/>
                <a:cs typeface="Times New Roman" panose="02020603050405020304" pitchFamily="18" charset="0"/>
              </a:rPr>
              <a:t>[1] A. </a:t>
            </a:r>
            <a:r>
              <a:rPr lang="en-US" sz="1800" err="1">
                <a:latin typeface="Times New Roman" panose="02020603050405020304" pitchFamily="18" charset="0"/>
                <a:cs typeface="Times New Roman" panose="02020603050405020304" pitchFamily="18" charset="0"/>
              </a:rPr>
              <a:t>Kesarwani</a:t>
            </a:r>
            <a:r>
              <a:rPr lang="en-US" sz="1800">
                <a:latin typeface="Times New Roman" panose="02020603050405020304" pitchFamily="18" charset="0"/>
                <a:cs typeface="Times New Roman" panose="02020603050405020304" pitchFamily="18" charset="0"/>
              </a:rPr>
              <a:t>, A. Singh, K. Gaurav and A. K. </a:t>
            </a:r>
            <a:r>
              <a:rPr lang="en-US" sz="1800" err="1">
                <a:latin typeface="Times New Roman" panose="02020603050405020304" pitchFamily="18" charset="0"/>
                <a:cs typeface="Times New Roman" panose="02020603050405020304" pitchFamily="18" charset="0"/>
              </a:rPr>
              <a:t>Shankhwar</a:t>
            </a:r>
            <a:r>
              <a:rPr lang="en-US" sz="1800">
                <a:latin typeface="Times New Roman" panose="02020603050405020304" pitchFamily="18" charset="0"/>
                <a:cs typeface="Times New Roman" panose="02020603050405020304" pitchFamily="18" charset="0"/>
              </a:rPr>
              <a:t>, "Leader Similarity Based Community Detection Approach for Social Networks," 2020 IEEE International Conference for Innovation in Technology (INOCON), </a:t>
            </a:r>
            <a:r>
              <a:rPr lang="en-US" sz="1800" err="1">
                <a:latin typeface="Times New Roman" panose="02020603050405020304" pitchFamily="18" charset="0"/>
                <a:cs typeface="Times New Roman" panose="02020603050405020304" pitchFamily="18" charset="0"/>
              </a:rPr>
              <a:t>Bangluru</a:t>
            </a:r>
            <a:r>
              <a:rPr lang="en-US" sz="1800">
                <a:latin typeface="Times New Roman" panose="02020603050405020304" pitchFamily="18" charset="0"/>
                <a:cs typeface="Times New Roman" panose="02020603050405020304" pitchFamily="18" charset="0"/>
              </a:rPr>
              <a:t>, India, 2020, pp. 1-6, </a:t>
            </a:r>
            <a:r>
              <a:rPr lang="en-US" sz="1800" err="1">
                <a:latin typeface="Times New Roman" panose="02020603050405020304" pitchFamily="18" charset="0"/>
                <a:cs typeface="Times New Roman" panose="02020603050405020304" pitchFamily="18" charset="0"/>
              </a:rPr>
              <a:t>doi</a:t>
            </a:r>
            <a:r>
              <a:rPr lang="en-US" sz="1800">
                <a:latin typeface="Times New Roman" panose="02020603050405020304" pitchFamily="18" charset="0"/>
                <a:cs typeface="Times New Roman" panose="02020603050405020304" pitchFamily="18" charset="0"/>
              </a:rPr>
              <a:t>: 10.1109/INOCO</a:t>
            </a:r>
          </a:p>
          <a:p>
            <a:pPr marL="0" indent="0">
              <a:buNone/>
            </a:pPr>
            <a:r>
              <a:rPr lang="en-US" sz="1800">
                <a:latin typeface="Times New Roman" panose="02020603050405020304" pitchFamily="18" charset="0"/>
                <a:cs typeface="Times New Roman" panose="02020603050405020304" pitchFamily="18" charset="0"/>
              </a:rPr>
              <a:t>[2] D. -D. Lu, "Leader-Based Community Detection Algorithm in Attributed Networks," in IEEE Access, vol. 9, pp. 119666-119674, 2021, </a:t>
            </a:r>
            <a:r>
              <a:rPr lang="en-US" sz="1800" err="1">
                <a:latin typeface="Times New Roman" panose="02020603050405020304" pitchFamily="18" charset="0"/>
                <a:cs typeface="Times New Roman" panose="02020603050405020304" pitchFamily="18" charset="0"/>
              </a:rPr>
              <a:t>doi</a:t>
            </a:r>
            <a:r>
              <a:rPr lang="en-US" sz="1800">
                <a:latin typeface="Times New Roman" panose="02020603050405020304" pitchFamily="18" charset="0"/>
                <a:cs typeface="Times New Roman" panose="02020603050405020304" pitchFamily="18" charset="0"/>
              </a:rPr>
              <a:t>: 10.1109/ACCESS.2021.3109124.</a:t>
            </a:r>
          </a:p>
          <a:p>
            <a:pPr marL="0" indent="0">
              <a:buNone/>
            </a:pPr>
            <a:r>
              <a:rPr lang="en-US" sz="1800">
                <a:latin typeface="Times New Roman" panose="02020603050405020304" pitchFamily="18" charset="0"/>
                <a:cs typeface="Times New Roman" panose="02020603050405020304" pitchFamily="18" charset="0"/>
              </a:rPr>
              <a:t>[3] Sun, Heli &amp; Du, </a:t>
            </a:r>
            <a:r>
              <a:rPr lang="en-US" sz="1800" err="1">
                <a:latin typeface="Times New Roman" panose="02020603050405020304" pitchFamily="18" charset="0"/>
                <a:cs typeface="Times New Roman" panose="02020603050405020304" pitchFamily="18" charset="0"/>
              </a:rPr>
              <a:t>Hongxia</a:t>
            </a:r>
            <a:r>
              <a:rPr lang="en-US" sz="1800">
                <a:latin typeface="Times New Roman" panose="02020603050405020304" pitchFamily="18" charset="0"/>
                <a:cs typeface="Times New Roman" panose="02020603050405020304" pitchFamily="18" charset="0"/>
              </a:rPr>
              <a:t> &amp; Huang, </a:t>
            </a:r>
            <a:r>
              <a:rPr lang="en-US" sz="1800" err="1">
                <a:latin typeface="Times New Roman" panose="02020603050405020304" pitchFamily="18" charset="0"/>
                <a:cs typeface="Times New Roman" panose="02020603050405020304" pitchFamily="18" charset="0"/>
              </a:rPr>
              <a:t>Jianbin</a:t>
            </a:r>
            <a:r>
              <a:rPr lang="en-US" sz="1800">
                <a:latin typeface="Times New Roman" panose="02020603050405020304" pitchFamily="18" charset="0"/>
                <a:cs typeface="Times New Roman" panose="02020603050405020304" pitchFamily="18" charset="0"/>
              </a:rPr>
              <a:t> &amp; Li, Yang &amp; Sun, </a:t>
            </a:r>
            <a:r>
              <a:rPr lang="en-US" sz="1800" err="1">
                <a:latin typeface="Times New Roman" panose="02020603050405020304" pitchFamily="18" charset="0"/>
                <a:cs typeface="Times New Roman" panose="02020603050405020304" pitchFamily="18" charset="0"/>
              </a:rPr>
              <a:t>Zhongbin</a:t>
            </a:r>
            <a:r>
              <a:rPr lang="en-US" sz="1800">
                <a:latin typeface="Times New Roman" panose="02020603050405020304" pitchFamily="18" charset="0"/>
                <a:cs typeface="Times New Roman" panose="02020603050405020304" pitchFamily="18" charset="0"/>
              </a:rPr>
              <a:t> &amp; He, Liang &amp; Jia, </a:t>
            </a:r>
            <a:r>
              <a:rPr lang="en-US" sz="1800" err="1">
                <a:latin typeface="Times New Roman" panose="02020603050405020304" pitchFamily="18" charset="0"/>
                <a:cs typeface="Times New Roman" panose="02020603050405020304" pitchFamily="18" charset="0"/>
              </a:rPr>
              <a:t>Xiaolin</a:t>
            </a:r>
            <a:r>
              <a:rPr lang="en-US" sz="1800">
                <a:latin typeface="Times New Roman" panose="02020603050405020304" pitchFamily="18" charset="0"/>
                <a:cs typeface="Times New Roman" panose="02020603050405020304" pitchFamily="18" charset="0"/>
              </a:rPr>
              <a:t> &amp; Zhao, </a:t>
            </a:r>
            <a:r>
              <a:rPr lang="en-US" sz="1800" err="1">
                <a:latin typeface="Times New Roman" panose="02020603050405020304" pitchFamily="18" charset="0"/>
                <a:cs typeface="Times New Roman" panose="02020603050405020304" pitchFamily="18" charset="0"/>
              </a:rPr>
              <a:t>Zhongmeng</a:t>
            </a:r>
            <a:r>
              <a:rPr lang="en-US" sz="1800">
                <a:latin typeface="Times New Roman" panose="02020603050405020304" pitchFamily="18" charset="0"/>
                <a:cs typeface="Times New Roman" panose="02020603050405020304" pitchFamily="18" charset="0"/>
              </a:rPr>
              <a:t>. (2020). Leader-aware community detection in complex networks. Knowledge and Information Systems. 62. 10.1007/s10115-019-01362-1.</a:t>
            </a:r>
          </a:p>
          <a:p>
            <a:pPr marL="0" indent="0">
              <a:buNone/>
            </a:pPr>
            <a:r>
              <a:rPr lang="en-US" sz="1800">
                <a:latin typeface="Times New Roman" panose="02020603050405020304" pitchFamily="18" charset="0"/>
                <a:cs typeface="Times New Roman" panose="02020603050405020304" pitchFamily="18" charset="0"/>
              </a:rPr>
              <a:t>[4] </a:t>
            </a:r>
            <a:r>
              <a:rPr lang="en-US" sz="1800" err="1">
                <a:latin typeface="Times New Roman" panose="02020603050405020304" pitchFamily="18" charset="0"/>
                <a:cs typeface="Times New Roman" panose="02020603050405020304" pitchFamily="18" charset="0"/>
              </a:rPr>
              <a:t>Ahajjam</a:t>
            </a:r>
            <a:r>
              <a:rPr lang="en-US" sz="1800">
                <a:latin typeface="Times New Roman" panose="02020603050405020304" pitchFamily="18" charset="0"/>
                <a:cs typeface="Times New Roman" panose="02020603050405020304" pitchFamily="18" charset="0"/>
              </a:rPr>
              <a:t>, Sara &amp; Mohamed, El Haddad &amp; Hassan, </a:t>
            </a:r>
            <a:r>
              <a:rPr lang="en-US" sz="1800" err="1">
                <a:latin typeface="Times New Roman" panose="02020603050405020304" pitchFamily="18" charset="0"/>
                <a:cs typeface="Times New Roman" panose="02020603050405020304" pitchFamily="18" charset="0"/>
              </a:rPr>
              <a:t>Badir</a:t>
            </a:r>
            <a:r>
              <a:rPr lang="en-US" sz="1800">
                <a:latin typeface="Times New Roman" panose="02020603050405020304" pitchFamily="18" charset="0"/>
                <a:cs typeface="Times New Roman" panose="02020603050405020304" pitchFamily="18" charset="0"/>
              </a:rPr>
              <a:t>. (2018). A new scalable leader-community detection approach for community detection in social networks. Social Networks. 54. 41-49. 10.1016/j.socnet.2017.11.004.</a:t>
            </a:r>
          </a:p>
          <a:p>
            <a:pPr marL="0" indent="0">
              <a:buNone/>
            </a:pPr>
            <a:r>
              <a:rPr lang="en-US" sz="1800">
                <a:latin typeface="Times New Roman" panose="02020603050405020304" pitchFamily="18" charset="0"/>
                <a:cs typeface="Times New Roman" panose="02020603050405020304" pitchFamily="18" charset="0"/>
              </a:rPr>
              <a:t>[5] </a:t>
            </a:r>
            <a:r>
              <a:rPr lang="en-US" sz="1800" err="1">
                <a:latin typeface="Times New Roman" panose="02020603050405020304" pitchFamily="18" charset="0"/>
                <a:cs typeface="Times New Roman" panose="02020603050405020304" pitchFamily="18" charset="0"/>
              </a:rPr>
              <a:t>Yakoubi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Zied</a:t>
            </a:r>
            <a:r>
              <a:rPr lang="en-US" sz="1800">
                <a:latin typeface="Times New Roman" panose="02020603050405020304" pitchFamily="18" charset="0"/>
                <a:cs typeface="Times New Roman" panose="02020603050405020304" pitchFamily="18" charset="0"/>
              </a:rPr>
              <a:t> &amp; </a:t>
            </a:r>
            <a:r>
              <a:rPr lang="en-US" sz="1800" err="1">
                <a:latin typeface="Times New Roman" panose="02020603050405020304" pitchFamily="18" charset="0"/>
                <a:cs typeface="Times New Roman" panose="02020603050405020304" pitchFamily="18" charset="0"/>
              </a:rPr>
              <a:t>Kanawati</a:t>
            </a:r>
            <a:r>
              <a:rPr lang="en-US" sz="1800">
                <a:latin typeface="Times New Roman" panose="02020603050405020304" pitchFamily="18" charset="0"/>
                <a:cs typeface="Times New Roman" panose="02020603050405020304" pitchFamily="18" charset="0"/>
              </a:rPr>
              <a:t>, Rushed. (2014). LICOD: A Leader-driven algorithm for community detection in complex networks. Vietnam Journal of Computer Science. 1. 241-256. 10.1007/s40595-014-0025-6.</a:t>
            </a:r>
          </a:p>
          <a:p>
            <a:pPr marL="0" indent="0">
              <a:buNone/>
            </a:pPr>
            <a:r>
              <a:rPr lang="en-US" sz="1800">
                <a:latin typeface="Times New Roman" panose="02020603050405020304" pitchFamily="18" charset="0"/>
                <a:cs typeface="Times New Roman" panose="02020603050405020304" pitchFamily="18" charset="0"/>
              </a:rPr>
              <a:t>[6] Shah, </a:t>
            </a:r>
            <a:r>
              <a:rPr lang="en-US" sz="1800" err="1">
                <a:latin typeface="Times New Roman" panose="02020603050405020304" pitchFamily="18" charset="0"/>
                <a:cs typeface="Times New Roman" panose="02020603050405020304" pitchFamily="18" charset="0"/>
              </a:rPr>
              <a:t>Devavrat</a:t>
            </a:r>
            <a:r>
              <a:rPr lang="en-US" sz="1800">
                <a:latin typeface="Times New Roman" panose="02020603050405020304" pitchFamily="18" charset="0"/>
                <a:cs typeface="Times New Roman" panose="02020603050405020304" pitchFamily="18" charset="0"/>
              </a:rPr>
              <a:t> &amp; Zaman, Tauhid. (2010). Community Detection in Networks: The Leader-Follower Algorithm.</a:t>
            </a:r>
          </a:p>
          <a:p>
            <a:pPr marL="0" indent="0">
              <a:buNone/>
            </a:pPr>
            <a:endParaRPr lang="en-IN" sz="18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EEEEF86-278A-9475-5530-05B891D50F4E}"/>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References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46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F3CA20-833D-DEF8-E939-A15764AF3CDB}"/>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Thank You!</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201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97CAA-920D-27FA-2389-90BC3C505464}"/>
              </a:ext>
            </a:extLst>
          </p:cNvPr>
          <p:cNvSpPr>
            <a:spLocks noGrp="1"/>
          </p:cNvSpPr>
          <p:nvPr>
            <p:ph idx="1"/>
          </p:nvPr>
        </p:nvSpPr>
        <p:spPr>
          <a:xfrm>
            <a:off x="571498" y="1137256"/>
            <a:ext cx="11315701" cy="4933760"/>
          </a:xfrm>
        </p:spPr>
        <p:txBody>
          <a:bodyPr vert="horz" lIns="91440" tIns="45720" rIns="91440" bIns="45720" rtlCol="0" anchor="t">
            <a:normAutofit/>
          </a:bodyPr>
          <a:lstStyle/>
          <a:p>
            <a:pPr marL="0" indent="0">
              <a:buNone/>
            </a:pPr>
            <a:endParaRPr lang="en-GB"/>
          </a:p>
          <a:p>
            <a:pPr marL="0" indent="0">
              <a:buNone/>
            </a:pPr>
            <a:endParaRPr lang="en-GB"/>
          </a:p>
          <a:p>
            <a:pPr marL="0" indent="0">
              <a:buNone/>
            </a:pPr>
            <a:endParaRPr lang="en-GB"/>
          </a:p>
          <a:p>
            <a:pPr marL="0" indent="0">
              <a:buNone/>
            </a:pPr>
            <a:endParaRPr lang="en-GB"/>
          </a:p>
        </p:txBody>
      </p:sp>
      <p:sp>
        <p:nvSpPr>
          <p:cNvPr id="3" name="Title 2">
            <a:extLst>
              <a:ext uri="{FF2B5EF4-FFF2-40B4-BE49-F238E27FC236}">
                <a16:creationId xmlns:a16="http://schemas.microsoft.com/office/drawing/2014/main" id="{771BB9B5-4E4C-C5FF-36B7-632BDFB2A24E}"/>
              </a:ext>
            </a:extLst>
          </p:cNvPr>
          <p:cNvSpPr>
            <a:spLocks noGrp="1"/>
          </p:cNvSpPr>
          <p:nvPr>
            <p:ph type="title"/>
          </p:nvPr>
        </p:nvSpPr>
        <p:spPr>
          <a:xfrm>
            <a:off x="571498" y="576263"/>
            <a:ext cx="10515600" cy="421441"/>
          </a:xfrm>
        </p:spPr>
        <p:txBody>
          <a:bodyPr>
            <a:normAutofit fontScale="90000"/>
          </a:bodyPr>
          <a:lstStyle/>
          <a:p>
            <a:r>
              <a:rPr lang="en-US">
                <a:latin typeface="Times New Roman" panose="02020603050405020304" pitchFamily="18" charset="0"/>
                <a:cs typeface="Times New Roman" panose="02020603050405020304" pitchFamily="18" charset="0"/>
              </a:rPr>
              <a:t>Background Study/Related Work</a:t>
            </a:r>
            <a:endParaRPr lang="en-GB">
              <a:latin typeface="Times New Roman" panose="02020603050405020304" pitchFamily="18" charset="0"/>
              <a:cs typeface="Times New Roman" panose="02020603050405020304" pitchFamily="18" charset="0"/>
            </a:endParaRPr>
          </a:p>
          <a:p>
            <a:endParaRPr lang="en-GB">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F8970E5-DC4B-BE23-4EE6-33DE1A9CCD39}"/>
              </a:ext>
            </a:extLst>
          </p:cNvPr>
          <p:cNvGraphicFramePr>
            <a:graphicFrameLocks noGrp="1"/>
          </p:cNvGraphicFramePr>
          <p:nvPr>
            <p:extLst>
              <p:ext uri="{D42A27DB-BD31-4B8C-83A1-F6EECF244321}">
                <p14:modId xmlns:p14="http://schemas.microsoft.com/office/powerpoint/2010/main" val="205142892"/>
              </p:ext>
            </p:extLst>
          </p:nvPr>
        </p:nvGraphicFramePr>
        <p:xfrm>
          <a:off x="355534" y="909356"/>
          <a:ext cx="10792920" cy="5178584"/>
        </p:xfrm>
        <a:graphic>
          <a:graphicData uri="http://schemas.openxmlformats.org/drawingml/2006/table">
            <a:tbl>
              <a:tblPr/>
              <a:tblGrid>
                <a:gridCol w="2158584">
                  <a:extLst>
                    <a:ext uri="{9D8B030D-6E8A-4147-A177-3AD203B41FA5}">
                      <a16:colId xmlns:a16="http://schemas.microsoft.com/office/drawing/2014/main" val="1337618479"/>
                    </a:ext>
                  </a:extLst>
                </a:gridCol>
                <a:gridCol w="2158584">
                  <a:extLst>
                    <a:ext uri="{9D8B030D-6E8A-4147-A177-3AD203B41FA5}">
                      <a16:colId xmlns:a16="http://schemas.microsoft.com/office/drawing/2014/main" val="2786992942"/>
                    </a:ext>
                  </a:extLst>
                </a:gridCol>
                <a:gridCol w="2158584">
                  <a:extLst>
                    <a:ext uri="{9D8B030D-6E8A-4147-A177-3AD203B41FA5}">
                      <a16:colId xmlns:a16="http://schemas.microsoft.com/office/drawing/2014/main" val="3853498532"/>
                    </a:ext>
                  </a:extLst>
                </a:gridCol>
                <a:gridCol w="2158584">
                  <a:extLst>
                    <a:ext uri="{9D8B030D-6E8A-4147-A177-3AD203B41FA5}">
                      <a16:colId xmlns:a16="http://schemas.microsoft.com/office/drawing/2014/main" val="2150754490"/>
                    </a:ext>
                  </a:extLst>
                </a:gridCol>
                <a:gridCol w="2158584">
                  <a:extLst>
                    <a:ext uri="{9D8B030D-6E8A-4147-A177-3AD203B41FA5}">
                      <a16:colId xmlns:a16="http://schemas.microsoft.com/office/drawing/2014/main" val="2118826406"/>
                    </a:ext>
                  </a:extLst>
                </a:gridCol>
              </a:tblGrid>
              <a:tr h="851465">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Title &amp;year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Problem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Contributions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Limitations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Open problems/Future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97066"/>
                  </a:ext>
                </a:extLst>
              </a:tr>
              <a:tr h="1822173">
                <a:tc>
                  <a:txBody>
                    <a:bodyPr/>
                    <a:lstStyle/>
                    <a:p>
                      <a:pPr marL="0" marR="0" lvl="0" indent="0" algn="l" rtl="0">
                        <a:lnSpc>
                          <a:spcPct val="100000"/>
                        </a:lnSpc>
                        <a:spcBef>
                          <a:spcPts val="0"/>
                        </a:spcBef>
                        <a:spcAft>
                          <a:spcPts val="0"/>
                        </a:spcAft>
                        <a:buClrTx/>
                        <a:buSzTx/>
                        <a:buFontTx/>
                        <a:buNone/>
                      </a:pPr>
                      <a:r>
                        <a:rPr lang="en-IN" sz="1400" b="1" i="0">
                          <a:effectLst/>
                          <a:latin typeface="Times New Roman"/>
                          <a:cs typeface="Times New Roman"/>
                        </a:rPr>
                        <a:t>Leader-aware Community Detection in Complex Networks</a:t>
                      </a:r>
                    </a:p>
                    <a:p>
                      <a:pPr marL="0" marR="0" lvl="0" indent="0" algn="l" defTabSz="914400">
                        <a:lnSpc>
                          <a:spcPct val="100000"/>
                        </a:lnSpc>
                        <a:spcBef>
                          <a:spcPts val="0"/>
                        </a:spcBef>
                        <a:spcAft>
                          <a:spcPts val="0"/>
                        </a:spcAft>
                        <a:buNone/>
                        <a:tabLst/>
                        <a:defRPr/>
                      </a:pPr>
                      <a:r>
                        <a:rPr lang="en-IN" sz="1400" b="0" i="1" u="none" strike="noStrike" noProof="0">
                          <a:effectLst/>
                          <a:latin typeface="Times New Roman"/>
                        </a:rPr>
                        <a:t>Springer</a:t>
                      </a:r>
                      <a:endParaRPr lang="en-IN" sz="1400" b="0" i="0" u="none" strike="noStrike" noProof="0">
                        <a:effectLst/>
                        <a:latin typeface="Times New Roman"/>
                      </a:endParaRPr>
                    </a:p>
                    <a:p>
                      <a:pPr marL="0" marR="0" lvl="0" indent="0" algn="l" rtl="0">
                        <a:lnSpc>
                          <a:spcPct val="100000"/>
                        </a:lnSpc>
                        <a:spcBef>
                          <a:spcPts val="0"/>
                        </a:spcBef>
                        <a:spcAft>
                          <a:spcPts val="0"/>
                        </a:spcAft>
                        <a:buClrTx/>
                        <a:buSzTx/>
                        <a:buFontTx/>
                        <a:buNone/>
                      </a:pPr>
                      <a:r>
                        <a:rPr lang="en-IN" sz="1400" b="0" i="0">
                          <a:effectLst/>
                          <a:latin typeface="Times New Roman"/>
                          <a:cs typeface="Times New Roman"/>
                        </a:rPr>
                        <a:t>[2019] </a:t>
                      </a:r>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IN" sz="1200" b="0" i="0" u="none" strike="noStrike" noProof="0">
                          <a:solidFill>
                            <a:srgbClr val="111111"/>
                          </a:solidFill>
                          <a:effectLst/>
                          <a:latin typeface="Times"/>
                        </a:rPr>
                        <a:t>Study the problem of community detection in complex networks and propose a novel method, which can detect community structures automatically as well as identify community leaders.</a:t>
                      </a:r>
                      <a:endParaRPr lang="en-IN" sz="1200" b="0" i="0" u="none" strike="noStrike" noProof="0">
                        <a:solidFill>
                          <a:srgbClr val="111111"/>
                        </a:solidFill>
                        <a:latin typeface="Times"/>
                      </a:endParaRPr>
                    </a:p>
                    <a:p>
                      <a:pPr lvl="0" algn="ctr" rtl="0">
                        <a:buNone/>
                      </a:pPr>
                      <a:endParaRPr lang="en-IN" sz="1200" b="0" i="0">
                        <a:solidFill>
                          <a:srgbClr val="000000"/>
                        </a:solidFill>
                        <a:effectLst/>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rtl="0">
                        <a:buNone/>
                      </a:pPr>
                      <a:r>
                        <a:rPr lang="en-IN" sz="1200" b="0" i="0">
                          <a:effectLst/>
                          <a:latin typeface="Times New Roman"/>
                          <a:cs typeface="Times New Roman"/>
                        </a:rPr>
                        <a:t>Leader-aware community detection algorithm that incorporates the concept of leadership to improve the accuracy of community detection.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14999"/>
                        </a:lnSpc>
                        <a:spcAft>
                          <a:spcPts val="1200"/>
                        </a:spcAft>
                        <a:buNone/>
                      </a:pPr>
                      <a:r>
                        <a:rPr lang="en-US" sz="1200">
                          <a:solidFill>
                            <a:srgbClr val="000000"/>
                          </a:solidFill>
                          <a:effectLst/>
                          <a:latin typeface="Times New Roman"/>
                          <a:ea typeface="Calibri" panose="020F0502020204030204" pitchFamily="34" charset="0"/>
                          <a:cs typeface="Times New Roman"/>
                        </a:rPr>
                        <a:t>Assumes a static network, where the connections between nodes remain constant throughout the analysis. The algorithm may not perform optimally on very large networks </a:t>
                      </a:r>
                      <a:endParaRPr lang="en-US" sz="1200">
                        <a:solidFill>
                          <a:srgbClr val="000000"/>
                        </a:solidFill>
                        <a:effectLst/>
                        <a:latin typeface="Times New Roman"/>
                        <a:cs typeface="Times New Roman"/>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14999"/>
                        </a:lnSpc>
                        <a:spcAft>
                          <a:spcPts val="1200"/>
                        </a:spcAft>
                        <a:buNone/>
                      </a:pPr>
                      <a:r>
                        <a:rPr lang="en-US" sz="1200">
                          <a:solidFill>
                            <a:srgbClr val="000000"/>
                          </a:solidFill>
                          <a:effectLst/>
                          <a:latin typeface="Times New Roman"/>
                          <a:cs typeface="Times New Roman"/>
                        </a:rPr>
                        <a:t>Investigating the algorithm’s performance on dynamic networks,</a:t>
                      </a:r>
                      <a:r>
                        <a:rPr lang="en-US" sz="1200" b="1">
                          <a:solidFill>
                            <a:srgbClr val="000000"/>
                          </a:solidFill>
                          <a:effectLst/>
                          <a:latin typeface="Times New Roman"/>
                          <a:cs typeface="Times New Roman"/>
                        </a:rPr>
                        <a:t> exploring the impact of different leadership score definitions, and enhancing the algorithm’s scalability for large-scale networks.</a:t>
                      </a:r>
                      <a:endParaRPr lang="en-IN" sz="1200" b="1">
                        <a:solidFill>
                          <a:srgbClr val="000000"/>
                        </a:solidFill>
                        <a:effectLst/>
                        <a:latin typeface="Times New Roman"/>
                        <a:cs typeface="Times New Roman"/>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313005"/>
                  </a:ext>
                </a:extLst>
              </a:tr>
              <a:tr h="1866347">
                <a:tc>
                  <a:txBody>
                    <a:bodyPr/>
                    <a:lstStyle/>
                    <a:p>
                      <a:pPr lvl="0" algn="l">
                        <a:buNone/>
                      </a:pPr>
                      <a:r>
                        <a:rPr lang="en-US" sz="1200" b="1" kern="1200">
                          <a:solidFill>
                            <a:schemeClr val="tx1"/>
                          </a:solidFill>
                          <a:effectLst/>
                          <a:latin typeface="Times New Roman"/>
                          <a:ea typeface="+mn-ea"/>
                          <a:cs typeface="Times New Roman"/>
                        </a:rPr>
                        <a:t>Leader Similarity Based Community Detection Approach for Social Networks</a:t>
                      </a:r>
                      <a:endParaRPr lang="en-IN" sz="1200" b="1" kern="1200">
                        <a:solidFill>
                          <a:schemeClr val="tx1"/>
                        </a:solidFill>
                        <a:effectLst/>
                        <a:latin typeface="Times New Roman"/>
                        <a:ea typeface="+mn-ea"/>
                        <a:cs typeface="Times New Roman"/>
                      </a:endParaRPr>
                    </a:p>
                    <a:p>
                      <a:pPr lvl="0" algn="l">
                        <a:buNone/>
                      </a:pPr>
                      <a:r>
                        <a:rPr lang="en-IN" sz="1200" i="1" kern="1200">
                          <a:solidFill>
                            <a:schemeClr val="tx1"/>
                          </a:solidFill>
                          <a:effectLst/>
                          <a:latin typeface="Times New Roman"/>
                          <a:ea typeface="+mn-ea"/>
                          <a:cs typeface="Times New Roman"/>
                        </a:rPr>
                        <a:t>IEEE</a:t>
                      </a:r>
                    </a:p>
                    <a:p>
                      <a:pPr lvl="0" algn="l">
                        <a:buNone/>
                      </a:pPr>
                      <a:r>
                        <a:rPr lang="en-US" sz="1200" kern="1200">
                          <a:solidFill>
                            <a:schemeClr val="tx1"/>
                          </a:solidFill>
                          <a:effectLst/>
                          <a:latin typeface="Times New Roman"/>
                          <a:ea typeface="+mn-ea"/>
                          <a:cs typeface="Times New Roman"/>
                        </a:rPr>
                        <a:t>[2020]</a:t>
                      </a:r>
                      <a:endParaRPr lang="en-IN" sz="1200" kern="1200">
                        <a:solidFill>
                          <a:schemeClr val="tx1"/>
                        </a:solidFill>
                        <a:effectLst/>
                        <a:latin typeface="Times New Roman"/>
                        <a:ea typeface="+mn-ea"/>
                        <a:cs typeface="Times New Roman"/>
                      </a:endParaRPr>
                    </a:p>
                    <a:p>
                      <a:pPr lvl="0" algn="l">
                        <a:lnSpc>
                          <a:spcPct val="114999"/>
                        </a:lnSpc>
                        <a:spcAft>
                          <a:spcPts val="1200"/>
                        </a:spcAft>
                        <a:buNone/>
                      </a:pPr>
                      <a:endParaRPr lang="en-IN" sz="1200">
                        <a:effectLst/>
                        <a:latin typeface="Times New Roman"/>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14999"/>
                        </a:lnSpc>
                        <a:spcAft>
                          <a:spcPts val="1000"/>
                        </a:spcAft>
                        <a:buNone/>
                      </a:pPr>
                      <a:r>
                        <a:rPr lang="en-US" sz="1200">
                          <a:solidFill>
                            <a:srgbClr val="000000"/>
                          </a:solidFill>
                          <a:effectLst/>
                          <a:latin typeface="Times New Roman"/>
                          <a:cs typeface="Times New Roman"/>
                        </a:rPr>
                        <a:t>Addresses the challenge of simultaneous community detection and leader selection in social networks without prior knowledge of community sizes and numbers.</a:t>
                      </a:r>
                      <a:endParaRPr lang="en-IN" sz="1200">
                        <a:effectLst/>
                        <a:latin typeface="Times New Roman"/>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50165" lvl="0" algn="l">
                        <a:lnSpc>
                          <a:spcPct val="114999"/>
                        </a:lnSpc>
                        <a:buNone/>
                      </a:pPr>
                      <a:r>
                        <a:rPr lang="en-US" sz="1200">
                          <a:solidFill>
                            <a:srgbClr val="000000"/>
                          </a:solidFill>
                          <a:effectLst/>
                          <a:latin typeface="Times New Roman"/>
                          <a:cs typeface="Times New Roman"/>
                        </a:rPr>
                        <a:t>Proposes the "Leader Similarity Based Community Detection (LSBCD)" algorithm</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14999"/>
                        </a:lnSpc>
                        <a:spcAft>
                          <a:spcPts val="1000"/>
                        </a:spcAft>
                        <a:buNone/>
                      </a:pPr>
                      <a:r>
                        <a:rPr lang="en-US" sz="1200">
                          <a:solidFill>
                            <a:srgbClr val="000000"/>
                          </a:solidFill>
                          <a:effectLst/>
                          <a:latin typeface="Times New Roman"/>
                          <a:cs typeface="Times New Roman"/>
                        </a:rPr>
                        <a:t>Algorithm's focus is on non-overlapping communities</a:t>
                      </a:r>
                      <a:endParaRPr lang="en-IN" sz="1200">
                        <a:effectLst/>
                        <a:latin typeface="Times New Roman"/>
                        <a:cs typeface="Times New Roman"/>
                      </a:endParaRPr>
                    </a:p>
                    <a:p>
                      <a:pPr lvl="0" algn="l">
                        <a:lnSpc>
                          <a:spcPct val="114999"/>
                        </a:lnSpc>
                        <a:spcAft>
                          <a:spcPts val="1000"/>
                        </a:spcAft>
                        <a:buNone/>
                      </a:pPr>
                      <a:r>
                        <a:rPr lang="en-US" sz="1200">
                          <a:solidFill>
                            <a:srgbClr val="000000"/>
                          </a:solidFill>
                          <a:effectLst/>
                          <a:latin typeface="Times New Roman"/>
                          <a:cs typeface="Times New Roman"/>
                        </a:rPr>
                        <a:t>Another limitation is on the applicability to extremely large and dynamic networks(real-time social media platforms)</a:t>
                      </a:r>
                      <a:endParaRPr lang="en-US" sz="1200"/>
                    </a:p>
                  </a:txBody>
                  <a:tcPr marL="63500" marR="63500" marT="63500" marB="63500">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285750" lvl="0" indent="-285750" algn="l">
                        <a:lnSpc>
                          <a:spcPct val="100000"/>
                        </a:lnSpc>
                        <a:spcBef>
                          <a:spcPts val="0"/>
                        </a:spcBef>
                        <a:spcAft>
                          <a:spcPts val="0"/>
                        </a:spcAft>
                        <a:buFont typeface="Arial"/>
                        <a:buChar char="•"/>
                      </a:pPr>
                      <a:r>
                        <a:rPr lang="en-US" sz="1200" b="0" i="0" u="none" strike="noStrike" noProof="0">
                          <a:solidFill>
                            <a:schemeClr val="tx1"/>
                          </a:solidFill>
                          <a:effectLst/>
                          <a:latin typeface="Times New Roman"/>
                        </a:rPr>
                        <a:t>Extending LSBCD for overlapping communities in social networks to enhance real-world applicability.</a:t>
                      </a:r>
                      <a:endParaRPr lang="en-US" sz="1200" b="0" i="0" u="none" strike="noStrike" noProof="0">
                        <a:solidFill>
                          <a:schemeClr val="tx1"/>
                        </a:solidFill>
                        <a:latin typeface="Times New Roman"/>
                      </a:endParaRPr>
                    </a:p>
                    <a:p>
                      <a:pPr marL="285750" lvl="0" indent="-285750" algn="l">
                        <a:lnSpc>
                          <a:spcPct val="100000"/>
                        </a:lnSpc>
                        <a:spcBef>
                          <a:spcPts val="0"/>
                        </a:spcBef>
                        <a:spcAft>
                          <a:spcPts val="0"/>
                        </a:spcAft>
                        <a:buFont typeface="Arial"/>
                        <a:buChar char="•"/>
                      </a:pPr>
                      <a:r>
                        <a:rPr lang="en-US" sz="1200" b="0" i="0" u="none" strike="noStrike" noProof="0">
                          <a:solidFill>
                            <a:schemeClr val="tx1"/>
                          </a:solidFill>
                          <a:effectLst/>
                          <a:latin typeface="Times New Roman"/>
                        </a:rPr>
                        <a:t>Testing on dynamic social media platforms to assess its performance.</a:t>
                      </a:r>
                      <a:endParaRPr lang="en-IN" sz="1200" b="0" i="0" u="none" strike="noStrike" noProof="0">
                        <a:solidFill>
                          <a:schemeClr val="tx1"/>
                        </a:solidFill>
                        <a:latin typeface="Times New Roman"/>
                      </a:endParaRPr>
                    </a:p>
                    <a:p>
                      <a:pPr marL="285750" lvl="0" indent="-285750" algn="l">
                        <a:lnSpc>
                          <a:spcPct val="100000"/>
                        </a:lnSpc>
                        <a:spcBef>
                          <a:spcPts val="0"/>
                        </a:spcBef>
                        <a:spcAft>
                          <a:spcPts val="0"/>
                        </a:spcAft>
                        <a:buFont typeface="Arial"/>
                        <a:buChar char="•"/>
                      </a:pPr>
                      <a:r>
                        <a:rPr lang="en-US" sz="1200" b="1" i="0" u="none" strike="noStrike" noProof="0">
                          <a:solidFill>
                            <a:schemeClr val="tx1"/>
                          </a:solidFill>
                          <a:effectLst/>
                          <a:latin typeface="Times New Roman"/>
                        </a:rPr>
                        <a:t>Scalability for big data scenarios.</a:t>
                      </a:r>
                      <a:endParaRPr lang="en-US" sz="1200" b="0" i="0" u="none" strike="noStrike" noProof="0">
                        <a:solidFill>
                          <a:schemeClr val="tx1"/>
                        </a:solidFill>
                        <a:highlight>
                          <a:srgbClr val="FFFF00"/>
                        </a:highlight>
                        <a:latin typeface="Times New Roman"/>
                      </a:endParaRPr>
                    </a:p>
                  </a:txBody>
                  <a:tcPr marL="63500" marR="63500" marT="63500" marB="6350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26435688"/>
                  </a:ext>
                </a:extLst>
              </a:tr>
              <a:tr h="638599">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3685751"/>
                  </a:ext>
                </a:extLst>
              </a:tr>
            </a:tbl>
          </a:graphicData>
        </a:graphic>
      </p:graphicFrame>
    </p:spTree>
    <p:extLst>
      <p:ext uri="{BB962C8B-B14F-4D97-AF65-F5344CB8AC3E}">
        <p14:creationId xmlns:p14="http://schemas.microsoft.com/office/powerpoint/2010/main" val="115689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BB9B5-4E4C-C5FF-36B7-632BDFB2A24E}"/>
              </a:ext>
            </a:extLst>
          </p:cNvPr>
          <p:cNvSpPr>
            <a:spLocks noGrp="1"/>
          </p:cNvSpPr>
          <p:nvPr>
            <p:ph type="title"/>
          </p:nvPr>
        </p:nvSpPr>
        <p:spPr>
          <a:xfrm>
            <a:off x="571498" y="576263"/>
            <a:ext cx="10515600" cy="421441"/>
          </a:xfrm>
        </p:spPr>
        <p:txBody>
          <a:bodyPr>
            <a:normAutofit fontScale="90000"/>
          </a:bodyPr>
          <a:lstStyle/>
          <a:p>
            <a:endParaRPr lang="en-US">
              <a:latin typeface="Times New Roman" panose="02020603050405020304" pitchFamily="18" charset="0"/>
              <a:cs typeface="Times New Roman" panose="02020603050405020304" pitchFamily="18" charset="0"/>
            </a:endParaRPr>
          </a:p>
          <a:p>
            <a:endParaRPr lang="en-GB">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F8970E5-DC4B-BE23-4EE6-33DE1A9CCD39}"/>
              </a:ext>
            </a:extLst>
          </p:cNvPr>
          <p:cNvGraphicFramePr>
            <a:graphicFrameLocks noGrp="1"/>
          </p:cNvGraphicFramePr>
          <p:nvPr>
            <p:extLst>
              <p:ext uri="{D42A27DB-BD31-4B8C-83A1-F6EECF244321}">
                <p14:modId xmlns:p14="http://schemas.microsoft.com/office/powerpoint/2010/main" val="1336663333"/>
              </p:ext>
            </p:extLst>
          </p:nvPr>
        </p:nvGraphicFramePr>
        <p:xfrm>
          <a:off x="477012" y="235704"/>
          <a:ext cx="10792920" cy="5878858"/>
        </p:xfrm>
        <a:graphic>
          <a:graphicData uri="http://schemas.openxmlformats.org/drawingml/2006/table">
            <a:tbl>
              <a:tblPr/>
              <a:tblGrid>
                <a:gridCol w="2158584">
                  <a:extLst>
                    <a:ext uri="{9D8B030D-6E8A-4147-A177-3AD203B41FA5}">
                      <a16:colId xmlns:a16="http://schemas.microsoft.com/office/drawing/2014/main" val="1337618479"/>
                    </a:ext>
                  </a:extLst>
                </a:gridCol>
                <a:gridCol w="2158584">
                  <a:extLst>
                    <a:ext uri="{9D8B030D-6E8A-4147-A177-3AD203B41FA5}">
                      <a16:colId xmlns:a16="http://schemas.microsoft.com/office/drawing/2014/main" val="2786992942"/>
                    </a:ext>
                  </a:extLst>
                </a:gridCol>
                <a:gridCol w="2158584">
                  <a:extLst>
                    <a:ext uri="{9D8B030D-6E8A-4147-A177-3AD203B41FA5}">
                      <a16:colId xmlns:a16="http://schemas.microsoft.com/office/drawing/2014/main" val="3853498532"/>
                    </a:ext>
                  </a:extLst>
                </a:gridCol>
                <a:gridCol w="2158584">
                  <a:extLst>
                    <a:ext uri="{9D8B030D-6E8A-4147-A177-3AD203B41FA5}">
                      <a16:colId xmlns:a16="http://schemas.microsoft.com/office/drawing/2014/main" val="2150754490"/>
                    </a:ext>
                  </a:extLst>
                </a:gridCol>
                <a:gridCol w="2158584">
                  <a:extLst>
                    <a:ext uri="{9D8B030D-6E8A-4147-A177-3AD203B41FA5}">
                      <a16:colId xmlns:a16="http://schemas.microsoft.com/office/drawing/2014/main" val="2118826406"/>
                    </a:ext>
                  </a:extLst>
                </a:gridCol>
              </a:tblGrid>
              <a:tr h="851465">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Title &amp;year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Problem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Contributions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Limitations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IN" sz="1400">
                        <a:effectLst/>
                        <a:latin typeface="Times New Roman" panose="02020603050405020304" pitchFamily="18" charset="0"/>
                        <a:cs typeface="Times New Roman" panose="02020603050405020304" pitchFamily="18" charset="0"/>
                      </a:endParaRPr>
                    </a:p>
                    <a:p>
                      <a:pPr algn="ctr" rtl="0" fontAlgn="base"/>
                      <a:r>
                        <a:rPr lang="en-IN" sz="1400" b="0" i="0">
                          <a:effectLst/>
                          <a:latin typeface="Times New Roman"/>
                          <a:cs typeface="Times New Roman"/>
                        </a:rPr>
                        <a:t>Open problems/Future work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697066"/>
                  </a:ext>
                </a:extLst>
              </a:tr>
              <a:tr h="1822173">
                <a:tc>
                  <a:txBody>
                    <a:bodyPr/>
                    <a:lstStyle/>
                    <a:p>
                      <a:pPr lvl="0" algn="l">
                        <a:buNone/>
                      </a:pPr>
                      <a:r>
                        <a:rPr lang="en-US" sz="1400" b="1" i="0" u="none" strike="noStrike" noProof="0">
                          <a:solidFill>
                            <a:srgbClr val="000000"/>
                          </a:solidFill>
                          <a:effectLst/>
                          <a:latin typeface="Times New Roman"/>
                        </a:rPr>
                        <a:t>Leader-Based Community Detection Algorithm in Attributed Networks</a:t>
                      </a:r>
                    </a:p>
                    <a:p>
                      <a:pPr lvl="0" algn="l" defTabSz="914400">
                        <a:buNone/>
                        <a:tabLst/>
                        <a:defRPr/>
                      </a:pPr>
                      <a:r>
                        <a:rPr lang="en-IN" sz="1200" b="0" i="1" u="none" strike="noStrike" noProof="0">
                          <a:solidFill>
                            <a:srgbClr val="000000"/>
                          </a:solidFill>
                          <a:effectLst/>
                          <a:latin typeface="Times New Roman"/>
                        </a:rPr>
                        <a:t>IEEE</a:t>
                      </a:r>
                      <a:endParaRPr lang="en-US" sz="1200" b="0" i="1" u="none" strike="noStrike" noProof="0">
                        <a:solidFill>
                          <a:srgbClr val="000000"/>
                        </a:solidFill>
                        <a:effectLst/>
                        <a:latin typeface="Times New Roman"/>
                      </a:endParaRPr>
                    </a:p>
                    <a:p>
                      <a:pPr lvl="0" algn="l">
                        <a:buNone/>
                      </a:pPr>
                      <a:r>
                        <a:rPr lang="en-US" sz="1200" b="0" i="0" u="none" strike="noStrike" noProof="0">
                          <a:solidFill>
                            <a:srgbClr val="000000"/>
                          </a:solidFill>
                          <a:effectLst/>
                          <a:latin typeface="Times New Roman"/>
                        </a:rPr>
                        <a:t>[2021]</a:t>
                      </a:r>
                      <a:endParaRPr lang="en-US" sz="1200" u="none" strike="noStrike" noProof="0">
                        <a:solidFill>
                          <a:srgbClr val="000000"/>
                        </a:solidFill>
                        <a:latin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buNone/>
                      </a:pPr>
                      <a:r>
                        <a:rPr lang="en-US" sz="1200" b="0" i="0" u="none" strike="noStrike" noProof="0">
                          <a:solidFill>
                            <a:srgbClr val="000000"/>
                          </a:solidFill>
                          <a:effectLst/>
                          <a:latin typeface="Times New Roman"/>
                        </a:rPr>
                        <a:t>Need for an improved community detection method that incorporates both topological and attribute information to maintain the integrity of information in complex networks.</a:t>
                      </a:r>
                      <a:endParaRPr lang="en-US">
                        <a:solidFill>
                          <a:srgbClr val="000000"/>
                        </a:solidFill>
                        <a:latin typeface="Times New Roman"/>
                      </a:endParaRPr>
                    </a:p>
                    <a:p>
                      <a:pPr lvl="0" algn="ctr" rtl="0">
                        <a:buNone/>
                      </a:pPr>
                      <a:endParaRPr lang="en-IN" sz="1200" b="0" i="0">
                        <a:solidFill>
                          <a:srgbClr val="000000"/>
                        </a:solidFill>
                        <a:effectLst/>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200" b="0" i="0" u="none" strike="noStrike" noProof="0">
                          <a:solidFill>
                            <a:srgbClr val="000000"/>
                          </a:solidFill>
                          <a:effectLst/>
                          <a:latin typeface="Times New Roman"/>
                        </a:rPr>
                        <a:t>Introduces TALB, a leader-based method that integrates topological and attribute information. A dependency tree is formed by combining attribute similarity matrices with network topology.</a:t>
                      </a:r>
                    </a:p>
                    <a:p>
                      <a:pPr lvl="0" algn="l">
                        <a:buNone/>
                      </a:pPr>
                      <a:endParaRPr lang="en-IN" sz="1200" b="0" i="0">
                        <a:effectLst/>
                        <a:latin typeface="Times New Roman"/>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14999"/>
                        </a:lnSpc>
                        <a:spcAft>
                          <a:spcPts val="1200"/>
                        </a:spcAft>
                        <a:buNone/>
                      </a:pPr>
                      <a:r>
                        <a:rPr lang="en-IN" sz="1200" b="0" i="0" u="none" strike="noStrike" noProof="0">
                          <a:solidFill>
                            <a:srgbClr val="000000"/>
                          </a:solidFill>
                          <a:effectLst/>
                          <a:latin typeface="Times New Roman"/>
                        </a:rPr>
                        <a:t>Faces efficiency challenges in large, dense networks. Incorporating topological and attribute information may increase computational overhead. Addressing this requires efficient algorithms and extensive evaluations for real-world applicability.</a:t>
                      </a:r>
                      <a:endParaRPr lang="en-US">
                        <a:latin typeface="Times New Roman"/>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14999"/>
                        </a:lnSpc>
                        <a:spcAft>
                          <a:spcPts val="1200"/>
                        </a:spcAft>
                        <a:buNone/>
                      </a:pPr>
                      <a:r>
                        <a:rPr lang="en-US" sz="1200" b="0" i="0" u="none" strike="noStrike" noProof="0">
                          <a:solidFill>
                            <a:srgbClr val="000000"/>
                          </a:solidFill>
                          <a:effectLst/>
                          <a:latin typeface="Times New Roman"/>
                        </a:rPr>
                        <a:t>Parallelization, distributed computing, or sampling approaches to improve scalability. Also investigate the robustness of the TALB method under different perturbations,</a:t>
                      </a:r>
                      <a:r>
                        <a:rPr lang="en-US" sz="1200" b="1" i="0" u="none" strike="noStrike" noProof="0">
                          <a:solidFill>
                            <a:srgbClr val="000000"/>
                          </a:solidFill>
                          <a:effectLst/>
                          <a:latin typeface="Times New Roman"/>
                        </a:rPr>
                        <a:t> such as node removal, edge addition, or changes in attribute data. </a:t>
                      </a:r>
                      <a:endParaRPr lang="en-US" b="1">
                        <a:latin typeface="Times New Roman"/>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5313005"/>
                  </a:ext>
                </a:extLst>
              </a:tr>
              <a:tr h="2175565">
                <a:tc>
                  <a:txBody>
                    <a:bodyPr/>
                    <a:lstStyle/>
                    <a:p>
                      <a:pPr lvl="0" algn="l">
                        <a:buNone/>
                      </a:pPr>
                      <a:r>
                        <a:rPr lang="en-US" sz="1400" b="1" i="0" u="none" strike="noStrike" noProof="0">
                          <a:effectLst/>
                          <a:latin typeface="Times New Roman"/>
                        </a:rPr>
                        <a:t>Community Detection in Attributed Networks Using Graph Wavelets.</a:t>
                      </a:r>
                      <a:endParaRPr lang="en-IN" sz="1400" b="1">
                        <a:latin typeface="Times New Roman"/>
                      </a:endParaRPr>
                    </a:p>
                    <a:p>
                      <a:pPr lvl="0" algn="l">
                        <a:lnSpc>
                          <a:spcPct val="100000"/>
                        </a:lnSpc>
                        <a:spcBef>
                          <a:spcPts val="0"/>
                        </a:spcBef>
                        <a:spcAft>
                          <a:spcPts val="0"/>
                        </a:spcAft>
                        <a:buNone/>
                      </a:pPr>
                      <a:r>
                        <a:rPr lang="en-IN" sz="1400" i="1">
                          <a:latin typeface="Times New Roman"/>
                        </a:rPr>
                        <a:t>IEEE</a:t>
                      </a:r>
                    </a:p>
                    <a:p>
                      <a:pPr lvl="0" algn="l">
                        <a:lnSpc>
                          <a:spcPct val="114999"/>
                        </a:lnSpc>
                        <a:spcAft>
                          <a:spcPts val="1200"/>
                        </a:spcAft>
                        <a:buNone/>
                      </a:pPr>
                      <a:r>
                        <a:rPr lang="en-US" sz="1200" b="0" i="0" u="none" strike="noStrike" noProof="0">
                          <a:effectLst/>
                          <a:latin typeface="Times New Roman"/>
                        </a:rPr>
                        <a:t>[2022]</a:t>
                      </a:r>
                      <a:endParaRPr lang="en-IN" sz="1200">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200" b="0" i="0" u="none" strike="noStrike" noProof="0">
                          <a:solidFill>
                            <a:srgbClr val="000000"/>
                          </a:solidFill>
                          <a:effectLst/>
                          <a:latin typeface="Times New Roman"/>
                        </a:rPr>
                        <a:t>Graph signal processing-based approach to community detection in attributed networks.</a:t>
                      </a:r>
                      <a:endParaRPr lang="en-US" sz="1200">
                        <a:latin typeface="Times New Roman"/>
                      </a:endParaRPr>
                    </a:p>
                    <a:p>
                      <a:pPr lvl="0" algn="l">
                        <a:lnSpc>
                          <a:spcPct val="114999"/>
                        </a:lnSpc>
                        <a:spcAft>
                          <a:spcPts val="1000"/>
                        </a:spcAft>
                        <a:buNone/>
                      </a:pPr>
                      <a:endParaRPr lang="en-US" sz="1200">
                        <a:solidFill>
                          <a:srgbClr val="000000"/>
                        </a:solidFill>
                        <a:effectLst/>
                        <a:latin typeface="Times New Roman"/>
                        <a:cs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50165" lvl="0" algn="l">
                        <a:lnSpc>
                          <a:spcPct val="114999"/>
                        </a:lnSpc>
                        <a:buNone/>
                      </a:pPr>
                      <a:r>
                        <a:rPr lang="en-US" sz="1200" b="0" i="0" u="none" strike="noStrike" noProof="0">
                          <a:solidFill>
                            <a:srgbClr val="333333"/>
                          </a:solidFill>
                          <a:effectLst/>
                          <a:latin typeface="Times New Roman"/>
                        </a:rPr>
                        <a:t>Spectral graph wavelets to filter the attributes and constructs a new network from the graph filtered attributes across different scales.</a:t>
                      </a:r>
                      <a:endParaRPr lang="en-US" sz="1200">
                        <a:latin typeface="Times New Roman"/>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14999"/>
                        </a:lnSpc>
                        <a:spcAft>
                          <a:spcPts val="1000"/>
                        </a:spcAft>
                        <a:buNone/>
                      </a:pPr>
                      <a:r>
                        <a:rPr lang="en-US" sz="1200" b="0" i="0" u="none" strike="noStrike" noProof="0">
                          <a:solidFill>
                            <a:srgbClr val="000000"/>
                          </a:solidFill>
                          <a:effectLst/>
                          <a:latin typeface="Times New Roman"/>
                        </a:rPr>
                        <a:t>Computational complexity, sensitivity to graph structure, and challenges with continuous attributes and attribute dependencies.</a:t>
                      </a:r>
                      <a:endParaRPr lang="en-US" sz="1200">
                        <a:latin typeface="Times New Roman"/>
                      </a:endParaRPr>
                    </a:p>
                    <a:p>
                      <a:pPr lvl="0" algn="l">
                        <a:lnSpc>
                          <a:spcPct val="114999"/>
                        </a:lnSpc>
                        <a:spcAft>
                          <a:spcPts val="1000"/>
                        </a:spcAft>
                        <a:buNone/>
                      </a:pPr>
                      <a:endParaRPr lang="en-US" sz="1200">
                        <a:solidFill>
                          <a:srgbClr val="000000"/>
                        </a:solidFill>
                        <a:effectLst/>
                        <a:latin typeface="Times New Roman"/>
                        <a:cs typeface="Times New Roman"/>
                      </a:endParaRPr>
                    </a:p>
                  </a:txBody>
                  <a:tcPr marL="63500" marR="63500" marT="63500" marB="63500">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lvl="0" indent="0" algn="l">
                        <a:lnSpc>
                          <a:spcPct val="100000"/>
                        </a:lnSpc>
                        <a:spcBef>
                          <a:spcPts val="0"/>
                        </a:spcBef>
                        <a:spcAft>
                          <a:spcPts val="0"/>
                        </a:spcAft>
                        <a:buNone/>
                      </a:pPr>
                      <a:r>
                        <a:rPr lang="en-US" sz="1200" b="0" i="0" u="none" strike="noStrike" noProof="0">
                          <a:solidFill>
                            <a:schemeClr val="tx1"/>
                          </a:solidFill>
                          <a:effectLst/>
                          <a:latin typeface="Times New Roman"/>
                        </a:rPr>
                        <a:t>Other kernel functions and the extension of this framework to detect multi-scale community structure. </a:t>
                      </a:r>
                    </a:p>
                  </a:txBody>
                  <a:tcPr marL="63500" marR="63500" marT="63500" marB="63500">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26435688"/>
                  </a:ext>
                </a:extLst>
              </a:tr>
              <a:tr h="638599">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pPr fontAlgn="ctr"/>
                      <a:endParaRPr lang="en-IN">
                        <a:effectLst/>
                        <a:latin typeface="Times New Roman" panose="02020603050405020304" pitchFamily="18" charset="0"/>
                        <a:cs typeface="Times New Roman" panose="02020603050405020304" pitchFamily="18" charset="0"/>
                      </a:endParaRPr>
                    </a:p>
                    <a:p>
                      <a:pPr algn="l" rtl="0" fontAlgn="base"/>
                      <a:r>
                        <a:rPr lang="en-IN" sz="1200" b="0" i="0">
                          <a:effectLst/>
                          <a:latin typeface="Times New Roman"/>
                          <a:cs typeface="Times New Roman"/>
                        </a:rPr>
                        <a:t>  </a:t>
                      </a:r>
                      <a:endParaRPr lang="en-IN" b="0" i="0">
                        <a:effectLst/>
                        <a:latin typeface="Times New Roman"/>
                        <a:cs typeface="Times New Roman"/>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3685751"/>
                  </a:ext>
                </a:extLst>
              </a:tr>
            </a:tbl>
          </a:graphicData>
        </a:graphic>
      </p:graphicFrame>
    </p:spTree>
    <p:extLst>
      <p:ext uri="{BB962C8B-B14F-4D97-AF65-F5344CB8AC3E}">
        <p14:creationId xmlns:p14="http://schemas.microsoft.com/office/powerpoint/2010/main" val="22656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C3C4DE-D87F-11B0-9148-7D5846E306A7}"/>
              </a:ext>
            </a:extLst>
          </p:cNvPr>
          <p:cNvSpPr>
            <a:spLocks noGrp="1"/>
          </p:cNvSpPr>
          <p:nvPr>
            <p:ph idx="1"/>
          </p:nvPr>
        </p:nvSpPr>
        <p:spPr/>
        <p:txBody>
          <a:bodyPr vert="horz" lIns="91440" tIns="45720" rIns="91440" bIns="45720" rtlCol="0" anchor="t">
            <a:normAutofit/>
          </a:bodyPr>
          <a:lstStyle/>
          <a:p>
            <a:pPr marL="0" indent="0">
              <a:buNone/>
            </a:pPr>
            <a:r>
              <a:rPr lang="en-US" sz="2200" b="1">
                <a:latin typeface="Times New Roman"/>
                <a:cs typeface="Times New Roman"/>
              </a:rPr>
              <a:t>Challenges Identified</a:t>
            </a:r>
          </a:p>
          <a:p>
            <a:pPr marL="0" indent="0">
              <a:buNone/>
            </a:pPr>
            <a:endParaRPr lang="en-US" sz="2200" b="1">
              <a:latin typeface="Times New Roman"/>
              <a:cs typeface="Times New Roman"/>
            </a:endParaRPr>
          </a:p>
          <a:p>
            <a:pPr algn="l">
              <a:buFont typeface="Wingdings" panose="05000000000000000000" pitchFamily="2" charset="2"/>
              <a:buChar char="Ø"/>
            </a:pPr>
            <a:r>
              <a:rPr lang="en-US" sz="2200">
                <a:latin typeface="Times New Roman"/>
                <a:cs typeface="Times New Roman"/>
              </a:rPr>
              <a:t>E</a:t>
            </a:r>
            <a:r>
              <a:rPr lang="en-US" sz="2200" b="0" i="0">
                <a:effectLst/>
                <a:latin typeface="Times New Roman"/>
                <a:cs typeface="Times New Roman"/>
              </a:rPr>
              <a:t>ffective leader selection in the network.</a:t>
            </a:r>
          </a:p>
          <a:p>
            <a:pPr algn="l">
              <a:buFont typeface="Wingdings" panose="05000000000000000000" pitchFamily="2" charset="2"/>
              <a:buChar char="Ø"/>
            </a:pPr>
            <a:endParaRPr lang="en-US" sz="2200">
              <a:latin typeface="Times New Roman"/>
              <a:cs typeface="Times New Roman"/>
            </a:endParaRPr>
          </a:p>
          <a:p>
            <a:pPr>
              <a:buFont typeface="Wingdings" panose="05000000000000000000" pitchFamily="2" charset="2"/>
              <a:buChar char="Ø"/>
            </a:pPr>
            <a:r>
              <a:rPr lang="en-US" sz="2400">
                <a:latin typeface="Times New Roman" panose="02020603050405020304" pitchFamily="18" charset="0"/>
                <a:cs typeface="Times New Roman" panose="02020603050405020304" pitchFamily="18" charset="0"/>
              </a:rPr>
              <a:t>Visualization of the large Dataset is Difficult.</a:t>
            </a:r>
            <a:endParaRPr lang="en-US" sz="2200" b="0" i="0">
              <a:effectLst/>
              <a:latin typeface="Times New Roman"/>
              <a:cs typeface="Times New Roman"/>
            </a:endParaRPr>
          </a:p>
          <a:p>
            <a:pPr>
              <a:buFont typeface="Wingdings" panose="05000000000000000000" pitchFamily="2" charset="2"/>
              <a:buChar char="Ø"/>
            </a:pPr>
            <a:endParaRPr lang="en-US" sz="2200">
              <a:latin typeface="Times New Roman"/>
              <a:cs typeface="Times New Roman"/>
            </a:endParaRPr>
          </a:p>
          <a:p>
            <a:pPr algn="l">
              <a:buFont typeface="Wingdings" panose="05000000000000000000" pitchFamily="2" charset="2"/>
              <a:buChar char="Ø"/>
            </a:pPr>
            <a:r>
              <a:rPr lang="en-US" sz="2200" b="0" i="0">
                <a:effectLst/>
                <a:latin typeface="Times New Roman"/>
                <a:cs typeface="Times New Roman"/>
              </a:rPr>
              <a:t>Scalability and efficiency, particularly in large-scale networks.</a:t>
            </a:r>
          </a:p>
          <a:p>
            <a:pPr>
              <a:buFont typeface="Wingdings" panose="05000000000000000000" pitchFamily="2" charset="2"/>
              <a:buChar char="Ø"/>
            </a:pPr>
            <a:endParaRPr lang="en-US" sz="2200">
              <a:latin typeface="Times New Roman"/>
              <a:cs typeface="Times New Roman"/>
            </a:endParaRPr>
          </a:p>
          <a:p>
            <a:pPr algn="l">
              <a:buFont typeface="Wingdings" panose="05000000000000000000" pitchFamily="2" charset="2"/>
              <a:buChar char="Ø"/>
            </a:pPr>
            <a:r>
              <a:rPr lang="en-US" sz="2200" b="0" i="0">
                <a:effectLst/>
                <a:latin typeface="Times New Roman"/>
                <a:cs typeface="Times New Roman"/>
              </a:rPr>
              <a:t>Incorporating topological information into the algorithm.</a:t>
            </a:r>
          </a:p>
          <a:p>
            <a:pPr marL="0" indent="0">
              <a:buNone/>
            </a:pPr>
            <a:endParaRPr lang="en-IN" sz="22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94C292F-69AB-6307-6EEF-22A06CB5FEE2}"/>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Persisting Challenges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52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85855-5737-3352-5779-89055A795C66}"/>
              </a:ext>
            </a:extLst>
          </p:cNvPr>
          <p:cNvSpPr>
            <a:spLocks noGrp="1"/>
          </p:cNvSpPr>
          <p:nvPr>
            <p:ph idx="1"/>
          </p:nvPr>
        </p:nvSpPr>
        <p:spPr/>
        <p:txBody>
          <a:bodyPr vert="horz" lIns="91440" tIns="45720" rIns="91440" bIns="45720" rtlCol="0" anchor="t">
            <a:normAutofit/>
          </a:bodyPr>
          <a:lstStyle/>
          <a:p>
            <a:pPr marL="0" indent="0">
              <a:buNone/>
            </a:pPr>
            <a:r>
              <a:rPr lang="en-US" sz="2200">
                <a:latin typeface="Times New Roman"/>
                <a:cs typeface="Times New Roman"/>
              </a:rPr>
              <a:t>   </a:t>
            </a:r>
            <a:r>
              <a:rPr lang="en-US" sz="2200" b="0" i="0">
                <a:effectLst/>
                <a:latin typeface="Times New Roman"/>
                <a:cs typeface="Times New Roman"/>
              </a:rPr>
              <a:t>The project contributes in the following ways:</a:t>
            </a:r>
            <a:endParaRPr lang="en-US">
              <a:latin typeface="Times New Roman"/>
              <a:cs typeface="Times New Roman"/>
            </a:endParaRPr>
          </a:p>
          <a:p>
            <a:pPr algn="just">
              <a:buFont typeface="Wingdings" panose="020B0604020202020204" pitchFamily="34" charset="0"/>
              <a:buChar char="Ø"/>
            </a:pPr>
            <a:r>
              <a:rPr lang="en-US" sz="2200" b="1">
                <a:latin typeface="Times New Roman"/>
                <a:cs typeface="Times New Roman"/>
              </a:rPr>
              <a:t>Improved Leader Detection: </a:t>
            </a:r>
            <a:r>
              <a:rPr lang="en-US" sz="2200">
                <a:latin typeface="Times New Roman"/>
                <a:cs typeface="Times New Roman"/>
              </a:rPr>
              <a:t>Leader detection through attributes helps to capture a combined measure of leadership potential, considering multiple attributes.</a:t>
            </a:r>
          </a:p>
          <a:p>
            <a:pPr algn="just">
              <a:buFont typeface="Wingdings" panose="05000000000000000000" pitchFamily="2" charset="2"/>
              <a:buChar char="Ø"/>
            </a:pPr>
            <a:r>
              <a:rPr lang="en-US" sz="2200" b="1" i="0">
                <a:effectLst/>
                <a:latin typeface="Times New Roman"/>
                <a:cs typeface="Times New Roman"/>
              </a:rPr>
              <a:t>Improved Community Detection:</a:t>
            </a:r>
            <a:r>
              <a:rPr lang="en-US" sz="2200" b="0" i="0">
                <a:effectLst/>
                <a:latin typeface="Times New Roman"/>
                <a:cs typeface="Times New Roman"/>
              </a:rPr>
              <a:t> The primary objective is to develop an algorithm that bridges the gap between topological and attribute information for more accurate community detection.</a:t>
            </a:r>
          </a:p>
          <a:p>
            <a:pPr algn="just">
              <a:buFont typeface="Wingdings" panose="05000000000000000000" pitchFamily="2" charset="2"/>
              <a:buChar char="Ø"/>
            </a:pPr>
            <a:r>
              <a:rPr lang="en-US" sz="2200" b="1" i="0">
                <a:effectLst/>
                <a:latin typeface="Times New Roman"/>
                <a:cs typeface="Times New Roman"/>
              </a:rPr>
              <a:t>Enhancements: </a:t>
            </a:r>
            <a:r>
              <a:rPr lang="en-US" sz="2200" b="0" i="0">
                <a:effectLst/>
                <a:latin typeface="Times New Roman"/>
                <a:cs typeface="Times New Roman"/>
              </a:rPr>
              <a:t>Addressing the challenge of scalability in large-scale networks to ensure the algorithm's applicability to real-world scenarios.</a:t>
            </a:r>
          </a:p>
          <a:p>
            <a:pPr marL="0" indent="0" algn="just">
              <a:buNone/>
            </a:pPr>
            <a:endParaRPr lang="en-US" sz="2200">
              <a:latin typeface="Times New Roman" panose="02020603050405020304" pitchFamily="18" charset="0"/>
              <a:cs typeface="Times New Roman" panose="02020603050405020304" pitchFamily="18" charset="0"/>
            </a:endParaRPr>
          </a:p>
          <a:p>
            <a:pPr marL="0" indent="0">
              <a:buNone/>
            </a:pPr>
            <a:r>
              <a:rPr lang="en-US" sz="2200">
                <a:latin typeface="Times New Roman"/>
                <a:cs typeface="Times New Roman"/>
              </a:rPr>
              <a:t> What are the objectives?</a:t>
            </a:r>
          </a:p>
          <a:p>
            <a:pPr marL="0" indent="0" algn="just">
              <a:buNone/>
            </a:pPr>
            <a:r>
              <a:rPr lang="en-US" sz="2200">
                <a:latin typeface="Times New Roman"/>
                <a:cs typeface="Times New Roman"/>
              </a:rPr>
              <a:t>     </a:t>
            </a:r>
            <a:r>
              <a:rPr lang="en-US" sz="2200" b="0" i="0">
                <a:effectLst/>
                <a:latin typeface="Times New Roman"/>
                <a:cs typeface="Times New Roman"/>
              </a:rPr>
              <a:t>The objectives of the project include developing and implementing the Leader-Based Community Detection Algorithm, optimizing leader selection, and evaluating the algorithm's performance in real-world attributed networks.</a:t>
            </a:r>
            <a:endParaRPr lang="en-US" sz="2200">
              <a:latin typeface="Times New Roman"/>
              <a:cs typeface="Times New Roman"/>
            </a:endParaRPr>
          </a:p>
        </p:txBody>
      </p:sp>
      <p:sp>
        <p:nvSpPr>
          <p:cNvPr id="3" name="Title 2">
            <a:extLst>
              <a:ext uri="{FF2B5EF4-FFF2-40B4-BE49-F238E27FC236}">
                <a16:creationId xmlns:a16="http://schemas.microsoft.com/office/drawing/2014/main" id="{57AB46FB-4901-B833-3BF9-E37CE4150980}"/>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Project Contributions</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4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3B9AD2-3321-4280-1FB4-43BD84CE3033}"/>
              </a:ext>
            </a:extLst>
          </p:cNvPr>
          <p:cNvSpPr>
            <a:spLocks noGrp="1"/>
          </p:cNvSpPr>
          <p:nvPr>
            <p:ph type="title"/>
          </p:nvPr>
        </p:nvSpPr>
        <p:spPr>
          <a:xfrm>
            <a:off x="571499" y="391221"/>
            <a:ext cx="10515600" cy="421441"/>
          </a:xfrm>
        </p:spPr>
        <p:txBody>
          <a:bodyPr>
            <a:normAutofit fontScale="90000"/>
          </a:bodyPr>
          <a:lstStyle/>
          <a:p>
            <a:r>
              <a:rPr lang="en-US">
                <a:latin typeface="Times New Roman" panose="02020603050405020304" pitchFamily="18" charset="0"/>
                <a:cs typeface="Times New Roman" panose="02020603050405020304" pitchFamily="18" charset="0"/>
              </a:rPr>
              <a:t>High Level Design</a:t>
            </a:r>
            <a:endParaRPr lang="en-IN">
              <a:latin typeface="Times New Roman" panose="02020603050405020304" pitchFamily="18" charset="0"/>
              <a:cs typeface="Times New Roman" panose="02020603050405020304" pitchFamily="18" charset="0"/>
            </a:endParaRPr>
          </a:p>
        </p:txBody>
      </p:sp>
      <p:sp>
        <p:nvSpPr>
          <p:cNvPr id="13" name="Content Placeholder 1">
            <a:extLst>
              <a:ext uri="{FF2B5EF4-FFF2-40B4-BE49-F238E27FC236}">
                <a16:creationId xmlns:a16="http://schemas.microsoft.com/office/drawing/2014/main" id="{80BB3C0C-AE2F-032A-43D1-30C025158263}"/>
              </a:ext>
            </a:extLst>
          </p:cNvPr>
          <p:cNvSpPr>
            <a:spLocks noGrp="1"/>
          </p:cNvSpPr>
          <p:nvPr>
            <p:ph idx="1"/>
          </p:nvPr>
        </p:nvSpPr>
        <p:spPr>
          <a:xfrm>
            <a:off x="571499" y="1137256"/>
            <a:ext cx="10515600" cy="4908082"/>
          </a:xfrm>
        </p:spPr>
        <p:txBody>
          <a:bodyPr/>
          <a:lstStyle/>
          <a:p>
            <a:endParaRPr lang="en-US"/>
          </a:p>
          <a:p>
            <a:endParaRPr lang="en-US"/>
          </a:p>
          <a:p>
            <a:endParaRPr lang="en-US"/>
          </a:p>
          <a:p>
            <a:endParaRPr lang="en-US"/>
          </a:p>
          <a:p>
            <a:pPr marL="0" indent="0">
              <a:buNone/>
            </a:pPr>
            <a:endParaRPr lang="en-IN"/>
          </a:p>
        </p:txBody>
      </p:sp>
      <p:pic>
        <p:nvPicPr>
          <p:cNvPr id="2" name="Picture 1" descr="A diagram of a diagram&#10;&#10;Description automatically generated">
            <a:extLst>
              <a:ext uri="{FF2B5EF4-FFF2-40B4-BE49-F238E27FC236}">
                <a16:creationId xmlns:a16="http://schemas.microsoft.com/office/drawing/2014/main" id="{16C9EC1A-F45C-460C-0733-D56F84CB199A}"/>
              </a:ext>
            </a:extLst>
          </p:cNvPr>
          <p:cNvPicPr>
            <a:picLocks noChangeAspect="1"/>
          </p:cNvPicPr>
          <p:nvPr/>
        </p:nvPicPr>
        <p:blipFill rotWithShape="1">
          <a:blip r:embed="rId2"/>
          <a:srcRect l="5818" t="21379" r="3622" b="23448"/>
          <a:stretch/>
        </p:blipFill>
        <p:spPr>
          <a:xfrm>
            <a:off x="1850573" y="2131104"/>
            <a:ext cx="7945561" cy="2304525"/>
          </a:xfrm>
          <a:prstGeom prst="rect">
            <a:avLst/>
          </a:prstGeom>
        </p:spPr>
      </p:pic>
    </p:spTree>
    <p:extLst>
      <p:ext uri="{BB962C8B-B14F-4D97-AF65-F5344CB8AC3E}">
        <p14:creationId xmlns:p14="http://schemas.microsoft.com/office/powerpoint/2010/main" val="219544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73E7B2-C592-3425-E71B-ED25DDB6F1AB}"/>
              </a:ext>
            </a:extLst>
          </p:cNvPr>
          <p:cNvSpPr>
            <a:spLocks noGrp="1"/>
          </p:cNvSpPr>
          <p:nvPr>
            <p:ph idx="1"/>
          </p:nvPr>
        </p:nvSpPr>
        <p:spPr/>
        <p:txBody>
          <a:bodyPr vert="horz" lIns="91440" tIns="45720" rIns="91440" bIns="45720" rtlCol="0" anchor="t">
            <a:normAutofit/>
          </a:bodyPr>
          <a:lstStyle/>
          <a:p>
            <a:pPr marL="0" indent="0" algn="l">
              <a:buNone/>
            </a:pPr>
            <a:r>
              <a:rPr lang="en-US" sz="2400" i="0">
                <a:effectLst/>
                <a:latin typeface="Times New Roman"/>
                <a:cs typeface="Times New Roman"/>
              </a:rPr>
              <a:t>Two </a:t>
            </a:r>
            <a:r>
              <a:rPr lang="en-US" sz="2400">
                <a:latin typeface="Times New Roman"/>
                <a:cs typeface="Times New Roman"/>
              </a:rPr>
              <a:t>algorithms</a:t>
            </a:r>
            <a:r>
              <a:rPr lang="en-US" sz="2400" i="0">
                <a:effectLst/>
                <a:latin typeface="Times New Roman"/>
                <a:cs typeface="Times New Roman"/>
              </a:rPr>
              <a:t> implemented:</a:t>
            </a:r>
          </a:p>
          <a:p>
            <a:pPr>
              <a:buFont typeface="+mj-lt"/>
              <a:buAutoNum type="arabicPeriod"/>
            </a:pPr>
            <a:r>
              <a:rPr lang="en-US" sz="2400">
                <a:latin typeface="Times New Roman"/>
                <a:cs typeface="Times New Roman"/>
              </a:rPr>
              <a:t> </a:t>
            </a:r>
            <a:r>
              <a:rPr lang="en-US" sz="2400" b="1" i="0">
                <a:effectLst/>
                <a:latin typeface="Times New Roman"/>
                <a:cs typeface="Times New Roman"/>
              </a:rPr>
              <a:t>Leader Selection Algorithm</a:t>
            </a:r>
            <a:r>
              <a:rPr lang="en-US" sz="2400" i="0">
                <a:effectLst/>
                <a:latin typeface="Times New Roman"/>
                <a:cs typeface="Times New Roman"/>
              </a:rPr>
              <a:t>: This algorithm will focus on identifying influential leaders within the network, </a:t>
            </a:r>
            <a:r>
              <a:rPr lang="en-US" sz="2400">
                <a:latin typeface="Times New Roman"/>
                <a:cs typeface="Times New Roman"/>
              </a:rPr>
              <a:t>considering</a:t>
            </a:r>
            <a:r>
              <a:rPr lang="en-US" sz="2400" i="0">
                <a:effectLst/>
                <a:latin typeface="Times New Roman"/>
                <a:cs typeface="Times New Roman"/>
              </a:rPr>
              <a:t> both topological characteristics and attribute information. It should effectively select nodes that can guide the community detection process.</a:t>
            </a:r>
          </a:p>
          <a:p>
            <a:pPr>
              <a:buFont typeface="+mj-lt"/>
              <a:buAutoNum type="arabicPeriod"/>
            </a:pPr>
            <a:r>
              <a:rPr lang="en-US" sz="2400" b="1">
                <a:latin typeface="Times New Roman"/>
                <a:cs typeface="Times New Roman"/>
              </a:rPr>
              <a:t> </a:t>
            </a:r>
            <a:r>
              <a:rPr lang="en-US" sz="2400" b="1" i="0">
                <a:effectLst/>
                <a:latin typeface="Times New Roman"/>
                <a:cs typeface="Times New Roman"/>
              </a:rPr>
              <a:t>Community Detection Algorithm</a:t>
            </a:r>
            <a:r>
              <a:rPr lang="en-US" sz="2400" i="0">
                <a:effectLst/>
                <a:latin typeface="Times New Roman"/>
                <a:cs typeface="Times New Roman"/>
              </a:rPr>
              <a:t>: This algorithm will form the core of the project, aiming to detect communities by combining attribute similarity matrices with network topology. It should efficiently identify cohesive and meaningful communities within the attributed network.</a:t>
            </a:r>
          </a:p>
          <a:p>
            <a:pPr marL="0" indent="0" algn="l">
              <a:buNone/>
            </a:pPr>
            <a:endParaRPr lang="en-US" sz="2400" i="0">
              <a:effectLst/>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950A416-DC55-3B37-C414-ECD06B0CFE76}"/>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Algorithms/Methodology </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657653"/>
      </p:ext>
    </p:extLst>
  </p:cSld>
  <p:clrMapOvr>
    <a:masterClrMapping/>
  </p:clrMapOvr>
</p:sld>
</file>

<file path=ppt/theme/theme1.xml><?xml version="1.0" encoding="utf-8"?>
<a:theme xmlns:a="http://schemas.openxmlformats.org/drawingml/2006/main" name="Presentation Cover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3CD6CE29747349A5A94DA81629FDC5" ma:contentTypeVersion="11" ma:contentTypeDescription="Create a new document." ma:contentTypeScope="" ma:versionID="dc06cc9d132ff9dbfd94d33746a170bc">
  <xsd:schema xmlns:xsd="http://www.w3.org/2001/XMLSchema" xmlns:xs="http://www.w3.org/2001/XMLSchema" xmlns:p="http://schemas.microsoft.com/office/2006/metadata/properties" xmlns:ns2="288a120d-550d-410d-8e83-3a0debd8f61a" xmlns:ns3="b2fc7224-56e7-4a56-81e9-64380d6fda13" targetNamespace="http://schemas.microsoft.com/office/2006/metadata/properties" ma:root="true" ma:fieldsID="3e4d2b7f430bf8adbb47ab8b4dbba55a" ns2:_="" ns3:_="">
    <xsd:import namespace="288a120d-550d-410d-8e83-3a0debd8f61a"/>
    <xsd:import namespace="b2fc7224-56e7-4a56-81e9-64380d6fda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a120d-550d-410d-8e83-3a0debd8f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c7224-56e7-4a56-81e9-64380d6fda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86E6DA-5186-4C2D-B67F-DA1E8DD817FC}">
  <ds:schemaRefs>
    <ds:schemaRef ds:uri="288a120d-550d-410d-8e83-3a0debd8f61a"/>
    <ds:schemaRef ds:uri="b2fc7224-56e7-4a56-81e9-64380d6fda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6A51D3-70D6-4C59-A5F9-E965D4778D21}">
  <ds:schemaRefs>
    <ds:schemaRef ds:uri="288a120d-550d-410d-8e83-3a0debd8f61a"/>
    <ds:schemaRef ds:uri="b2fc7224-56e7-4a56-81e9-64380d6fda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414EAF80-A9B1-4397-8673-948369AFEF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Presentation Cover page</vt:lpstr>
      <vt:lpstr>Presentation slides</vt:lpstr>
      <vt:lpstr>Office Theme</vt:lpstr>
      <vt:lpstr>PowerPoint Presentation</vt:lpstr>
      <vt:lpstr>Introduction</vt:lpstr>
      <vt:lpstr>Motivation</vt:lpstr>
      <vt:lpstr>Background Study/Related Work </vt:lpstr>
      <vt:lpstr> </vt:lpstr>
      <vt:lpstr>Persisting Challenges</vt:lpstr>
      <vt:lpstr>Project Contributions</vt:lpstr>
      <vt:lpstr>High Level Design</vt:lpstr>
      <vt:lpstr>Algorithms/Methodology </vt:lpstr>
      <vt:lpstr>Algorithms/Methodology </vt:lpstr>
      <vt:lpstr>Algorithms/Methodology </vt:lpstr>
      <vt:lpstr>Progress After First Review:</vt:lpstr>
      <vt:lpstr>Experimental Setup</vt:lpstr>
      <vt:lpstr>DATASET-1(FACEBOOK DATASET)</vt:lpstr>
      <vt:lpstr>Experimental Setup</vt:lpstr>
      <vt:lpstr>Experimental Setup</vt:lpstr>
      <vt:lpstr>Experiments and Results</vt:lpstr>
      <vt:lpstr>Experiments and Results</vt:lpstr>
      <vt:lpstr>Experiments and Results</vt:lpstr>
      <vt:lpstr>Experiments and Results </vt:lpstr>
      <vt:lpstr>Experiments and Results </vt:lpstr>
      <vt:lpstr>Experiments and Results​</vt:lpstr>
      <vt:lpstr>Experiments and Results</vt:lpstr>
      <vt:lpstr>Experiments and Results</vt:lpstr>
      <vt:lpstr>Experiments and Results</vt:lpstr>
      <vt:lpstr>Experiments and Results</vt:lpstr>
      <vt:lpstr>DATASET-2(CORA DATASET)</vt:lpstr>
      <vt:lpstr>VISUALIZATION</vt:lpstr>
      <vt:lpstr>LEADER IDENTIFICATION ALGO</vt:lpstr>
      <vt:lpstr>COMMUNITY DETECTION ALGO</vt:lpstr>
      <vt:lpstr>Results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KSUM-SB2-XPS-35</dc:creator>
  <cp:revision>2</cp:revision>
  <dcterms:created xsi:type="dcterms:W3CDTF">2020-07-03T08:40:50Z</dcterms:created>
  <dcterms:modified xsi:type="dcterms:W3CDTF">2023-12-18T16:31:05Z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0x010100643CD6CE29747349A5A94DA81629FDC5</vt:lpwstr>
  </property>
</Properties>
</file>